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1853" r:id="rId2"/>
    <p:sldId id="1821" r:id="rId3"/>
    <p:sldId id="1752" r:id="rId4"/>
    <p:sldId id="1838" r:id="rId5"/>
    <p:sldId id="1753" r:id="rId6"/>
    <p:sldId id="1754" r:id="rId7"/>
    <p:sldId id="1822" r:id="rId8"/>
    <p:sldId id="1757" r:id="rId9"/>
    <p:sldId id="1759" r:id="rId10"/>
    <p:sldId id="1760" r:id="rId11"/>
    <p:sldId id="1761" r:id="rId12"/>
    <p:sldId id="1758" r:id="rId13"/>
    <p:sldId id="1762" r:id="rId14"/>
    <p:sldId id="1763" r:id="rId15"/>
    <p:sldId id="1764" r:id="rId16"/>
    <p:sldId id="1765" r:id="rId17"/>
    <p:sldId id="1766" r:id="rId18"/>
    <p:sldId id="1767" r:id="rId19"/>
    <p:sldId id="1768" r:id="rId20"/>
    <p:sldId id="1769" r:id="rId21"/>
    <p:sldId id="1770" r:id="rId22"/>
    <p:sldId id="1771" r:id="rId23"/>
    <p:sldId id="1772" r:id="rId24"/>
    <p:sldId id="1773" r:id="rId25"/>
    <p:sldId id="1823" r:id="rId26"/>
    <p:sldId id="1774" r:id="rId27"/>
    <p:sldId id="1778" r:id="rId28"/>
    <p:sldId id="1780" r:id="rId29"/>
    <p:sldId id="1781" r:id="rId30"/>
    <p:sldId id="1782" r:id="rId31"/>
    <p:sldId id="1783" r:id="rId32"/>
    <p:sldId id="1784" r:id="rId33"/>
    <p:sldId id="1785" r:id="rId34"/>
    <p:sldId id="1824" r:id="rId35"/>
    <p:sldId id="1846" r:id="rId36"/>
    <p:sldId id="1786" r:id="rId37"/>
    <p:sldId id="1787" r:id="rId38"/>
    <p:sldId id="1848" r:id="rId39"/>
    <p:sldId id="1794" r:id="rId40"/>
    <p:sldId id="1795" r:id="rId41"/>
    <p:sldId id="1796" r:id="rId42"/>
    <p:sldId id="1849" r:id="rId43"/>
    <p:sldId id="1850" r:id="rId44"/>
    <p:sldId id="1847" r:id="rId45"/>
    <p:sldId id="1825" r:id="rId46"/>
    <p:sldId id="1799" r:id="rId47"/>
    <p:sldId id="1800" r:id="rId48"/>
    <p:sldId id="1801" r:id="rId49"/>
    <p:sldId id="1802" r:id="rId50"/>
    <p:sldId id="1803" r:id="rId51"/>
    <p:sldId id="1804" r:id="rId52"/>
    <p:sldId id="1805" r:id="rId53"/>
    <p:sldId id="1806" r:id="rId54"/>
    <p:sldId id="1807" r:id="rId55"/>
    <p:sldId id="1826" r:id="rId56"/>
    <p:sldId id="1722" r:id="rId57"/>
    <p:sldId id="1809" r:id="rId58"/>
    <p:sldId id="1812" r:id="rId59"/>
    <p:sldId id="1851" r:id="rId60"/>
    <p:sldId id="1810" r:id="rId61"/>
    <p:sldId id="1811" r:id="rId62"/>
    <p:sldId id="1813" r:id="rId63"/>
    <p:sldId id="1852" r:id="rId64"/>
    <p:sldId id="1827" r:id="rId65"/>
    <p:sldId id="1815" r:id="rId66"/>
    <p:sldId id="1817" r:id="rId67"/>
    <p:sldId id="1818" r:id="rId68"/>
    <p:sldId id="1819" r:id="rId69"/>
    <p:sldId id="1820" r:id="rId70"/>
    <p:sldId id="1837" r:id="rId71"/>
    <p:sldId id="1835" r:id="rId72"/>
    <p:sldId id="1729" r:id="rId73"/>
    <p:sldId id="1731" r:id="rId74"/>
    <p:sldId id="1732" r:id="rId75"/>
    <p:sldId id="1734" r:id="rId76"/>
    <p:sldId id="1840" r:id="rId77"/>
    <p:sldId id="1841" r:id="rId78"/>
    <p:sldId id="1842" r:id="rId79"/>
    <p:sldId id="1843" r:id="rId80"/>
    <p:sldId id="1844" r:id="rId81"/>
    <p:sldId id="1845" r:id="rId82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  <p:cmAuthor id="2" name="Shang, Jingbo" initials="SJ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FFFFCC"/>
    <a:srgbClr val="0033CC"/>
    <a:srgbClr val="0000C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 autoAdjust="0"/>
    <p:restoredTop sz="95879" autoAdjust="0"/>
  </p:normalViewPr>
  <p:slideViewPr>
    <p:cSldViewPr snapToGrid="0">
      <p:cViewPr varScale="1">
        <p:scale>
          <a:sx n="64" d="100"/>
          <a:sy n="64" d="100"/>
        </p:scale>
        <p:origin x="676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6" Type="http://schemas.openxmlformats.org/officeDocument/2006/relationships/image" Target="../media/image19.wmf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82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1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20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33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6A0700-62D1-4DF1-9C21-09E216332905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726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40B2C22-A77C-4DAF-9C0E-930571BDEE4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77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4D9A1-129C-4562-96D2-C442A5B806E4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17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69DB74-F1D3-4DFC-9789-61FD98E371C3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40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E2F585-E68E-4BA1-BE26-16783875BEB7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81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A90D65-3361-49DF-9B88-8772BDB9DA9D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235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7D817D-466B-435F-9A4A-AFEE926AA9F0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9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720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9E04DD-1528-45B0-AB91-7790C7D6DA45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40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38BE43-7FFA-4047-A423-1046C144B80D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952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7F75F5-BFD2-4DC2-B2DC-768467E6BDF9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74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125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5A7EE7-558B-4BEE-BB98-C5DCA5D432C0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41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4C2BBE-EFD2-41B4-AE3C-60858669F699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35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000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69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323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573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799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7834260C-FF4F-47BF-974E-EABCABD7361D}" type="slidenum">
              <a:rPr lang="en-US" altLang="en-US"/>
              <a:pPr algn="r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581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551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92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2564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845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023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355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707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99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F7A8D1-D7B4-46FE-A248-78D7DB93A7C4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660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630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5AAD565-6035-46DA-B48A-048725748494}" type="slidenum">
              <a:rPr lang="en-US" altLang="en-US"/>
              <a:pPr algn="r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082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114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94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778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64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879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9406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86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0608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434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471233-7AD7-4AA8-9EAB-E0CA41656CF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6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421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04002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94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1132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6486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8028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0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563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3481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591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197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232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6627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A1B803-A03C-4AF0-B832-2232D755746A}" type="slidenum">
              <a:rPr lang="en-US" altLang="en-US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2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82429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62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5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11, 2023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11, 2023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October 11, 2023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27672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6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8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5" Type="http://schemas.openxmlformats.org/officeDocument/2006/relationships/image" Target="../media/image14.e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8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0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1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99752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Data Mining: Concepts and </a:t>
            </a:r>
            <a:r>
              <a:rPr lang="en-US" altLang="zh-TW" dirty="0"/>
              <a:t>Principles</a:t>
            </a:r>
            <a:br>
              <a:rPr lang="en-US" altLang="zh-TW" dirty="0"/>
            </a:br>
            <a:r>
              <a:rPr lang="en-US" altLang="zh-TW" dirty="0" smtClean="0"/>
              <a:t>Ch. </a:t>
            </a:r>
            <a:r>
              <a:rPr lang="en-US" altLang="zh-TW" dirty="0"/>
              <a:t>8. </a:t>
            </a:r>
            <a:r>
              <a:rPr lang="en-US" altLang="en-US" dirty="0"/>
              <a:t>Classification: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Slightly Modified </a:t>
            </a:r>
            <a:r>
              <a:rPr lang="en-US" altLang="zh-TW" dirty="0" smtClean="0"/>
              <a:t>from the slides by Prof. </a:t>
            </a:r>
            <a:r>
              <a:rPr lang="en-US" altLang="zh-TW" dirty="0" err="1" smtClean="0"/>
              <a:t>Jiawei</a:t>
            </a:r>
            <a:r>
              <a:rPr lang="en-US" altLang="zh-TW" dirty="0" smtClean="0"/>
              <a:t> Han, UIUC CS412 Course (Introduction to Data Mining)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17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highest information gain (used in typical decision tree </a:t>
            </a:r>
            <a:r>
              <a:rPr lang="en-US" altLang="en-US" sz="2400">
                <a:latin typeface="+mn-lt"/>
              </a:rPr>
              <a:t>induction algorithm</a:t>
            </a:r>
            <a:r>
              <a:rPr lang="en-US" altLang="en-US" sz="2400" dirty="0">
                <a:latin typeface="+mn-lt"/>
              </a:rPr>
              <a:t>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593981"/>
              </p:ext>
            </p:extLst>
          </p:nvPr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0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23659"/>
              </p:ext>
            </p:extLst>
          </p:nvPr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1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279764"/>
              </p:ext>
            </p:extLst>
          </p:nvPr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2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1213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Example: </a:t>
            </a:r>
            <a:r>
              <a:rPr lang="en-US" altLang="en-US" sz="4000"/>
              <a:t>Attribute Selection with </a:t>
            </a:r>
            <a:r>
              <a:rPr lang="en-US" altLang="en-US" sz="4000" dirty="0"/>
              <a:t>Information Gain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5546" y="1164035"/>
            <a:ext cx="5276850" cy="68580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P: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N: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“no”</a:t>
            </a:r>
            <a:endParaRPr lang="en-US" altLang="en-US" sz="2400" dirty="0"/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48397" y="2697953"/>
            <a:ext cx="5353053" cy="236545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121328"/>
                </a:solidFill>
              </a:rPr>
              <a:t>            </a:t>
            </a:r>
            <a:r>
              <a:rPr lang="en-US" altLang="en-US" sz="2400" dirty="0">
                <a:solidFill>
                  <a:srgbClr val="121328"/>
                </a:solidFill>
              </a:rPr>
              <a:t>means “age &lt;=30” has 5 out of 14 samples, with 2 </a:t>
            </a:r>
            <a:r>
              <a:rPr lang="en-US" altLang="en-US" sz="2400" dirty="0" err="1">
                <a:solidFill>
                  <a:srgbClr val="121328"/>
                </a:solidFill>
              </a:rPr>
              <a:t>yes’es</a:t>
            </a:r>
            <a:r>
              <a:rPr lang="en-US" altLang="en-US" sz="2400" dirty="0">
                <a:solidFill>
                  <a:srgbClr val="121328"/>
                </a:solidFill>
              </a:rPr>
              <a:t>  and 3 no’s. Hence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en-US" sz="2400" dirty="0">
                <a:solidFill>
                  <a:srgbClr val="121328"/>
                </a:solidFill>
              </a:rPr>
              <a:t>Similarly, we can get</a:t>
            </a:r>
          </a:p>
        </p:txBody>
      </p:sp>
      <p:graphicFrame>
        <p:nvGraphicFramePr>
          <p:cNvPr id="16390" name="Object 5"/>
          <p:cNvGraphicFramePr>
            <a:graphicFrameLocks noChangeAspect="1"/>
          </p:cNvGraphicFramePr>
          <p:nvPr>
            <p:extLst/>
          </p:nvPr>
        </p:nvGraphicFramePr>
        <p:xfrm>
          <a:off x="1837531" y="2507259"/>
          <a:ext cx="3354388" cy="129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8" name="Worksheet" r:id="rId4" imgW="3352864" imgH="1495322" progId="Excel.Sheet.8">
                  <p:embed/>
                </p:oleObj>
              </mc:Choice>
              <mc:Fallback>
                <p:oleObj name="Worksheet" r:id="rId4" imgW="3352864" imgH="149532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2507259"/>
                        <a:ext cx="3354388" cy="1299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20017"/>
              </p:ext>
            </p:extLst>
          </p:nvPr>
        </p:nvGraphicFramePr>
        <p:xfrm>
          <a:off x="6706345" y="1314711"/>
          <a:ext cx="4117977" cy="133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59" name="Equation" r:id="rId6" imgW="2044700" imgH="812800" progId="Equation.3">
                  <p:embed/>
                </p:oleObj>
              </mc:Choice>
              <mc:Fallback>
                <p:oleObj name="Equation" r:id="rId6" imgW="2044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345" y="1314711"/>
                        <a:ext cx="4117977" cy="133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27157"/>
              </p:ext>
            </p:extLst>
          </p:nvPr>
        </p:nvGraphicFramePr>
        <p:xfrm>
          <a:off x="6954836" y="5063404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0" name="Equation" r:id="rId8" imgW="3594100" imgH="1193800" progId="Equation.3">
                  <p:embed/>
                </p:oleObj>
              </mc:Choice>
              <mc:Fallback>
                <p:oleObj name="Equation" r:id="rId8" imgW="3594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836" y="5063404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07012"/>
              </p:ext>
            </p:extLst>
          </p:nvPr>
        </p:nvGraphicFramePr>
        <p:xfrm>
          <a:off x="6988176" y="4198828"/>
          <a:ext cx="4402530" cy="40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1" name="Equation" r:id="rId10" imgW="2552700" imgH="241300" progId="Equation.3">
                  <p:embed/>
                </p:oleObj>
              </mc:Choice>
              <mc:Fallback>
                <p:oleObj name="Equation" r:id="rId10" imgW="255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8176" y="4198828"/>
                        <a:ext cx="4402530" cy="40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9"/>
          <p:cNvGraphicFramePr>
            <a:graphicFrameLocks/>
          </p:cNvGraphicFramePr>
          <p:nvPr>
            <p:extLst/>
          </p:nvPr>
        </p:nvGraphicFramePr>
        <p:xfrm>
          <a:off x="1114425" y="3814367"/>
          <a:ext cx="4947839" cy="30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2" name="Worksheet" r:id="rId12" imgW="6115431" imgH="4458208" progId="Excel.Sheet.8">
                  <p:embed/>
                </p:oleObj>
              </mc:Choice>
              <mc:Fallback>
                <p:oleObj name="Worksheet" r:id="rId12" imgW="6115431" imgH="445820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814367"/>
                        <a:ext cx="4947839" cy="300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0"/>
          <p:cNvGraphicFramePr>
            <a:graphicFrameLocks noChangeAspect="1"/>
          </p:cNvGraphicFramePr>
          <p:nvPr>
            <p:extLst/>
          </p:nvPr>
        </p:nvGraphicFramePr>
        <p:xfrm>
          <a:off x="5915025" y="2703115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3" name="Equation" r:id="rId14" imgW="583947" imgH="393529" progId="Equation.3">
                  <p:embed/>
                </p:oleObj>
              </mc:Choice>
              <mc:Fallback>
                <p:oleObj name="Equation" r:id="rId14" imgW="58394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025" y="2703115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1"/>
          <p:cNvGraphicFramePr>
            <a:graphicFrameLocks noChangeAspect="1"/>
          </p:cNvGraphicFramePr>
          <p:nvPr>
            <p:extLst/>
          </p:nvPr>
        </p:nvGraphicFramePr>
        <p:xfrm>
          <a:off x="638175" y="1923674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64" name="Equation" r:id="rId16" imgW="3314700" imgH="393700" progId="Equation.3">
                  <p:embed/>
                </p:oleObj>
              </mc:Choice>
              <mc:Fallback>
                <p:oleObj name="Equation" r:id="rId16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1923674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291018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</a:t>
            </a:r>
            <a:r>
              <a:rPr lang="en-US" altLang="en-US" sz="2400"/>
              <a:t>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419972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1: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2: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 the value A in increasing order:,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the midpoint between </a:t>
            </a:r>
            <a:r>
              <a:rPr lang="en-US" altLang="en-US" sz="2400" i="1" dirty="0"/>
              <a:t>each pair of adjacent values  </a:t>
            </a:r>
          </a:p>
          <a:p>
            <a:pPr lvl="2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is the midpoint between the values of 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and a</a:t>
            </a:r>
            <a:r>
              <a:rPr lang="en-US" altLang="en-US" sz="2400" baseline="-25000" dirty="0"/>
              <a:t>i+1</a:t>
            </a:r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135871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maximum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income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(income) = 0.029/1.557 = 0.019</a:t>
                </a:r>
              </a:p>
            </p:txBody>
          </p:sp>
        </mc:Choice>
        <mc:Fallback xmlns=""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 rotWithShape="0"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96354220"/>
              </p:ext>
            </p:extLst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6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609081"/>
      </p:ext>
    </p:extLst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219075"/>
            <a:ext cx="11074400" cy="771525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Another Measure: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Gini index: Used in CART, and also in IBM </a:t>
                </a:r>
                <a:r>
                  <a:rPr lang="en-US" altLang="en-US" dirty="0" err="1"/>
                  <a:t>IntelligentMiner</a:t>
                </a:r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 If a data 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contains examples from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classes, </a:t>
                </a:r>
                <a:r>
                  <a:rPr lang="en-US" altLang="en-US" dirty="0" err="1"/>
                  <a:t>gini</a:t>
                </a:r>
                <a:r>
                  <a:rPr lang="en-US" altLang="en-US" dirty="0"/>
                  <a:t> index,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en-US" b="0" dirty="0"/>
              </a:p>
              <a:p>
                <a:pPr lvl="3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dirty="0"/>
                  <a:t>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i="1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If a data 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dirty="0"/>
                  <a:t> is split 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dirty="0"/>
                  <a:t> into two subsets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the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</m:oMath>
                </a14:m>
                <a:r>
                  <a:rPr lang="en-US" altLang="en-US" dirty="0"/>
                  <a:t> index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Reduction in Impurity: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The attribute provides the smallest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(or the largest reduction in impurity) is chosen to split the node (</a:t>
                </a:r>
                <a:r>
                  <a:rPr lang="en-US" altLang="en-US" i="1" dirty="0">
                    <a:solidFill>
                      <a:srgbClr val="CC0000"/>
                    </a:solidFill>
                  </a:rPr>
                  <a:t>need to enumerate all the possible splitting points for each attribute</a:t>
                </a:r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19460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blipFill rotWithShape="0">
                <a:blip r:embed="rId3"/>
                <a:stretch>
                  <a:fillRect l="-397" t="-853" b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512398"/>
      </p:ext>
    </p:extLst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33350"/>
            <a:ext cx="11074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Computation of Gini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Example:  D has 9 tuples in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 and 5 in “no”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eaLnBrk="1" hangingPunct="1"/>
                <a:r>
                  <a:rPr lang="en-US" altLang="en-US" dirty="0"/>
                  <a:t>Suppose the attribute income partitions D into 10 in D</a:t>
                </a:r>
                <a:r>
                  <a:rPr lang="en-US" altLang="en-US" baseline="-25000" dirty="0"/>
                  <a:t>1</a:t>
                </a:r>
                <a:r>
                  <a:rPr lang="en-US" altLang="en-US" dirty="0"/>
                  <a:t>: {low, medium} and 4 in D</a:t>
                </a:r>
                <a:r>
                  <a:rPr lang="en-US" altLang="en-US" baseline="-25000" dirty="0"/>
                  <a:t>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62228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443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𝐺𝑖𝑛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𝑖𝑛𝑐𝑜𝑚𝑒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𝑖𝑔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altLang="en-US" b="0" dirty="0"/>
              </a:p>
              <a:p>
                <a:pPr lvl="1"/>
                <a:r>
                  <a:rPr lang="en-US" altLang="en-US" dirty="0"/>
                  <a:t>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low,high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0.458; 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medium,high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0.450</a:t>
                </a:r>
              </a:p>
              <a:p>
                <a:pPr lvl="1"/>
                <a:r>
                  <a:rPr lang="en-US" altLang="en-US" dirty="0"/>
                  <a:t>Thus, split on the {</a:t>
                </a:r>
                <a:r>
                  <a:rPr lang="en-US" altLang="en-US" dirty="0" err="1"/>
                  <a:t>low,medium</a:t>
                </a:r>
                <a:r>
                  <a:rPr lang="en-US" altLang="en-US" dirty="0"/>
                  <a:t>} (and {high}) since it has the lowest Gini index</a:t>
                </a:r>
              </a:p>
            </p:txBody>
          </p:sp>
        </mc:Choice>
        <mc:Fallback xmlns="">
          <p:sp>
            <p:nvSpPr>
              <p:cNvPr id="20484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  <a:blipFill rotWithShape="0">
                <a:blip r:embed="rId4"/>
                <a:stretch>
                  <a:fillRect l="-385" t="-1136" b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5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105976874"/>
              </p:ext>
            </p:extLst>
          </p:nvPr>
        </p:nvGraphicFramePr>
        <p:xfrm>
          <a:off x="1649909" y="1507789"/>
          <a:ext cx="4274235" cy="652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1" name="Equation" r:id="rId5" imgW="2222500" imgH="469900" progId="Equation.3">
                  <p:embed/>
                </p:oleObj>
              </mc:Choice>
              <mc:Fallback>
                <p:oleObj name="Equation" r:id="rId5" imgW="2222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909" y="1507789"/>
                        <a:ext cx="4274235" cy="652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508000" y="5379791"/>
            <a:ext cx="9190477" cy="129695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All attributes are assumed continuous-valued</a:t>
            </a:r>
          </a:p>
          <a:p>
            <a:r>
              <a:rPr lang="en-US" altLang="en-US" dirty="0"/>
              <a:t>May need other tools, e.g., clustering, to get the possible split values</a:t>
            </a:r>
          </a:p>
          <a:p>
            <a:r>
              <a:rPr lang="en-US" altLang="en-US" dirty="0"/>
              <a:t>Can be modified for categorical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777477314"/>
      </p:ext>
    </p:extLst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11087100" cy="11430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dirty="0"/>
              <a:t>Comparing Three Attribute Selection Measures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10868026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The three measures, in general, return good results but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Information gain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towards multivalued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Gain ratio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prefer unbalanced splits in which one partition is much smaller than the others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Gini index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 multivalued attributes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has difficulty when # of classes is large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favor tests that result in equal-sized partitions and purity in both partitions</a:t>
            </a:r>
          </a:p>
        </p:txBody>
      </p:sp>
    </p:spTree>
    <p:extLst>
      <p:ext uri="{BB962C8B-B14F-4D97-AF65-F5344CB8AC3E}">
        <p14:creationId xmlns:p14="http://schemas.microsoft.com/office/powerpoint/2010/main" val="361571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Other Attribute Selection Measures</a:t>
            </a:r>
            <a:endParaRPr lang="en-US" altLang="en-US" sz="28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808" y="1129137"/>
            <a:ext cx="10752971" cy="548894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sz="2400" u="sng" dirty="0"/>
              <a:t>Minimal Description Length (MDL) principle</a:t>
            </a:r>
            <a:r>
              <a:rPr lang="en-US" altLang="en-US" sz="2400" dirty="0"/>
              <a:t>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Philosophy: The simplest solution is preferred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The best tree as the one that requires the fewest # of bits to both (1) encode the tree, and (2) encode the exceptions to the tree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u="sng" dirty="0"/>
              <a:t>CHAID</a:t>
            </a:r>
            <a:r>
              <a:rPr lang="en-US" altLang="en-US" sz="2400" dirty="0"/>
              <a:t>: a popular decision tree algorithm, measure based on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for independence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Multivariate splits (partition based on multiple variable combinations)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u="sng" dirty="0"/>
              <a:t>CART</a:t>
            </a:r>
            <a:r>
              <a:rPr lang="en-US" altLang="en-US" sz="2400" dirty="0"/>
              <a:t>: finds multivariate splits based on a linear combination of attributes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There are many other measures proposed in research and applications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E.g., G-statistics, C-SEP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Which attribute selection measure is the best?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dirty="0"/>
              <a:t> Most give good results, none is significantly superior than others</a:t>
            </a:r>
          </a:p>
        </p:txBody>
      </p:sp>
    </p:spTree>
    <p:extLst>
      <p:ext uri="{BB962C8B-B14F-4D97-AF65-F5344CB8AC3E}">
        <p14:creationId xmlns:p14="http://schemas.microsoft.com/office/powerpoint/2010/main" val="163750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305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Overfitting and Tree Pruning</a:t>
            </a:r>
            <a:endParaRPr lang="en-US" altLang="en-US" sz="280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313" y="1247774"/>
            <a:ext cx="9615488" cy="5324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Overfitting</a:t>
            </a:r>
            <a:r>
              <a:rPr lang="en-US" altLang="en-US" sz="2400" dirty="0"/>
              <a:t>:  An induced tree may </a:t>
            </a:r>
            <a:r>
              <a:rPr lang="en-US" altLang="en-US" sz="2400" dirty="0" err="1"/>
              <a:t>overfit</a:t>
            </a:r>
            <a:r>
              <a:rPr lang="en-US" altLang="en-US" sz="2400" dirty="0"/>
              <a:t> the training data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Too many branches, some may reflect anomalies due to noise or outliers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Poor accuracy for unseen samples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Two approaches to avoid overfitting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 err="1"/>
              <a:t>Prepruning</a:t>
            </a:r>
            <a:r>
              <a:rPr lang="en-US" altLang="en-US" sz="2400" dirty="0"/>
              <a:t>: </a:t>
            </a:r>
            <a:r>
              <a:rPr lang="en-US" altLang="en-US" sz="2400" i="1" dirty="0"/>
              <a:t>Halt tree construction early</a:t>
            </a:r>
            <a:r>
              <a:rPr lang="en-US" altLang="en-US" sz="2400" dirty="0"/>
              <a:t> </a:t>
            </a:r>
            <a:r>
              <a:rPr lang="en-US" altLang="en-US" sz="2400" dirty="0">
                <a:cs typeface="Tahoma" panose="020B0604030504040204" pitchFamily="34" charset="0"/>
              </a:rPr>
              <a:t>̵</a:t>
            </a:r>
            <a:r>
              <a:rPr lang="en-US" altLang="en-US" sz="2400" dirty="0"/>
              <a:t> do not split a node if this would result in the goodness measure falling below a threshold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Difficult to choose an appropriate threshold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 err="1"/>
              <a:t>Postpruning</a:t>
            </a:r>
            <a:r>
              <a:rPr lang="en-US" altLang="en-US" sz="2400" dirty="0"/>
              <a:t>: </a:t>
            </a:r>
            <a:r>
              <a:rPr lang="en-US" altLang="en-US" sz="2400" i="1" dirty="0"/>
              <a:t>Remove branches</a:t>
            </a:r>
            <a:r>
              <a:rPr lang="en-US" altLang="en-US" sz="2400" dirty="0"/>
              <a:t> from a “fully grown” tree—get a sequence of progressively pruned trees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Use a set of data different from the training data to decide which is the “best pruned tree”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81" y="1166751"/>
            <a:ext cx="2300993" cy="23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1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36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7276"/>
            <a:ext cx="12192000" cy="1036638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Classification in Large Databases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123342"/>
            <a:ext cx="10991850" cy="537051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Classification—a classical problem extensively studied by statisticians and machine learning researchers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Scalability: Classifying data sets with millions of examples and hundreds of attributes with reasonable speed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Why is decision tree induction popular?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Relatively fast learning speed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Convertible to simple and easy to understand classification rules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Easy to be adapted to database system implementations (e.g., using SQL)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Comparable classification accuracy with other methods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 err="1"/>
              <a:t>RainForest</a:t>
            </a:r>
            <a:r>
              <a:rPr lang="en-US" altLang="en-US" sz="2400" dirty="0">
                <a:solidFill>
                  <a:srgbClr val="FF3300"/>
                </a:solidFill>
              </a:rPr>
              <a:t> </a:t>
            </a:r>
            <a:r>
              <a:rPr lang="en-US" altLang="en-US" sz="2400" dirty="0"/>
              <a:t>(VLDB’98 — </a:t>
            </a:r>
            <a:r>
              <a:rPr lang="en-US" altLang="en-US" sz="2400" dirty="0" err="1"/>
              <a:t>Gehrke</a:t>
            </a:r>
            <a:r>
              <a:rPr lang="en-US" altLang="en-US" sz="2400" dirty="0"/>
              <a:t>, Ramakrishnan &amp; </a:t>
            </a:r>
            <a:r>
              <a:rPr lang="en-US" altLang="en-US" sz="2400" dirty="0" err="1"/>
              <a:t>Ganti</a:t>
            </a:r>
            <a:r>
              <a:rPr lang="en-US" altLang="en-US" sz="2400" dirty="0"/>
              <a:t>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Builds an AVC-list (attribute, value, class label)</a:t>
            </a:r>
          </a:p>
        </p:txBody>
      </p:sp>
    </p:spTree>
    <p:extLst>
      <p:ext uri="{BB962C8B-B14F-4D97-AF65-F5344CB8AC3E}">
        <p14:creationId xmlns:p14="http://schemas.microsoft.com/office/powerpoint/2010/main" val="32938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85726"/>
            <a:ext cx="12192000" cy="860416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RainForest</a:t>
            </a:r>
            <a:r>
              <a:rPr lang="en-US" altLang="en-US" sz="4000" dirty="0"/>
              <a:t>: A Scalable Classification Framework </a:t>
            </a:r>
            <a:endParaRPr lang="en-US" altLang="ko-KR" sz="4000" dirty="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66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38175" y="1128036"/>
            <a:ext cx="10755983" cy="21257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 criteria that determine the quality of the tree can be computed separately </a:t>
            </a:r>
          </a:p>
          <a:p>
            <a:pPr lvl="1"/>
            <a:r>
              <a:rPr lang="en-US" altLang="en-US" sz="2400" dirty="0"/>
              <a:t>Builds an AVC-list</a:t>
            </a:r>
            <a:r>
              <a:rPr lang="en-US" altLang="ko-KR" sz="2400" b="1" dirty="0">
                <a:ea typeface="Gulim" panose="020B0600000101010101" pitchFamily="34" charset="-127"/>
              </a:rPr>
              <a:t>: AVC (Attribute, Value, </a:t>
            </a:r>
            <a:r>
              <a:rPr lang="en-US" altLang="ko-KR" sz="2400" b="1" dirty="0" err="1">
                <a:ea typeface="Gulim" panose="020B0600000101010101" pitchFamily="34" charset="-127"/>
              </a:rPr>
              <a:t>Class_label</a:t>
            </a:r>
            <a:r>
              <a:rPr lang="en-US" altLang="ko-KR" sz="2400" b="1" dirty="0">
                <a:ea typeface="Gulim" panose="020B0600000101010101" pitchFamily="34" charset="-127"/>
              </a:rPr>
              <a:t>) </a:t>
            </a:r>
          </a:p>
          <a:p>
            <a:r>
              <a:rPr lang="en-US" altLang="ko-KR" sz="2400" b="1" dirty="0">
                <a:ea typeface="Gulim" panose="020B0600000101010101" pitchFamily="34" charset="-127"/>
              </a:rPr>
              <a:t>AVC-set  </a:t>
            </a:r>
            <a:r>
              <a:rPr lang="en-US" altLang="ko-KR" sz="2400" dirty="0">
                <a:ea typeface="Gulim" panose="020B0600000101010101" pitchFamily="34" charset="-127"/>
              </a:rPr>
              <a:t>(of an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Projection of training dataset onto the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and class label where counts of individual class label are aggregated</a:t>
            </a:r>
          </a:p>
          <a:p>
            <a:pPr lvl="1"/>
            <a:endParaRPr lang="en-US" altLang="ko-KR" sz="2400" b="1" dirty="0"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9544" y="6510089"/>
            <a:ext cx="146470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Its AVC Sets</a:t>
            </a:r>
            <a:endParaRPr lang="en-US" sz="2000" dirty="0"/>
          </a:p>
        </p:txBody>
      </p:sp>
      <p:graphicFrame>
        <p:nvGraphicFramePr>
          <p:cNvPr id="6" name="Group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9313339"/>
              </p:ext>
            </p:extLst>
          </p:nvPr>
        </p:nvGraphicFramePr>
        <p:xfrm>
          <a:off x="6859673" y="3435693"/>
          <a:ext cx="1981200" cy="14478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Age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8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&lt;=30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31..40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&gt;40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68"/>
          <p:cNvGraphicFramePr>
            <a:graphicFrameLocks/>
          </p:cNvGraphicFramePr>
          <p:nvPr>
            <p:extLst/>
          </p:nvPr>
        </p:nvGraphicFramePr>
        <p:xfrm>
          <a:off x="8959388" y="3462793"/>
          <a:ext cx="2171699" cy="1447800"/>
        </p:xfrm>
        <a:graphic>
          <a:graphicData uri="http://schemas.openxmlformats.org/drawingml/2006/table">
            <a:tbl>
              <a:tblPr/>
              <a:tblGrid>
                <a:gridCol w="84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income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high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medium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low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29"/>
          <p:cNvSpPr>
            <a:spLocks noChangeArrowheads="1"/>
          </p:cNvSpPr>
          <p:nvPr/>
        </p:nvSpPr>
        <p:spPr bwMode="auto">
          <a:xfrm>
            <a:off x="7015461" y="3008442"/>
            <a:ext cx="162371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Age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9" name="Rectangle 129"/>
          <p:cNvSpPr>
            <a:spLocks noChangeArrowheads="1"/>
          </p:cNvSpPr>
          <p:nvPr/>
        </p:nvSpPr>
        <p:spPr bwMode="auto">
          <a:xfrm>
            <a:off x="9073240" y="3049116"/>
            <a:ext cx="194399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Income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0" name="Group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46904"/>
              </p:ext>
            </p:extLst>
          </p:nvPr>
        </p:nvGraphicFramePr>
        <p:xfrm>
          <a:off x="6859673" y="5378045"/>
          <a:ext cx="2124076" cy="1158240"/>
        </p:xfrm>
        <a:graphic>
          <a:graphicData uri="http://schemas.openxmlformats.org/drawingml/2006/table">
            <a:tbl>
              <a:tblPr/>
              <a:tblGrid>
                <a:gridCol w="837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student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6798295" y="5013157"/>
            <a:ext cx="1983748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Student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2" name="Group 1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945008"/>
              </p:ext>
            </p:extLst>
          </p:nvPr>
        </p:nvGraphicFramePr>
        <p:xfrm>
          <a:off x="9045127" y="5367169"/>
          <a:ext cx="2190750" cy="115824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6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Credit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rating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fair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57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excellent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9"/>
          <p:cNvSpPr>
            <a:spLocks noChangeArrowheads="1"/>
          </p:cNvSpPr>
          <p:nvPr/>
        </p:nvSpPr>
        <p:spPr bwMode="auto">
          <a:xfrm>
            <a:off x="8782043" y="5013157"/>
            <a:ext cx="2545440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 err="1">
                <a:latin typeface="+mn-lt"/>
                <a:ea typeface="Gulim" panose="020B0600000101010101" pitchFamily="34" charset="-127"/>
              </a:rPr>
              <a:t>Credit_Rating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14" name="Rectangle 3075"/>
          <p:cNvSpPr txBox="1">
            <a:spLocks noChangeArrowheads="1"/>
          </p:cNvSpPr>
          <p:nvPr/>
        </p:nvSpPr>
        <p:spPr>
          <a:xfrm>
            <a:off x="638175" y="3253798"/>
            <a:ext cx="2708140" cy="270336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Gulim" panose="020B0600000101010101" pitchFamily="34" charset="-127"/>
              </a:rPr>
              <a:t>AVC-group  </a:t>
            </a:r>
            <a:r>
              <a:rPr lang="en-US" altLang="ko-KR" sz="2400" dirty="0">
                <a:ea typeface="Gulim" panose="020B0600000101010101" pitchFamily="34" charset="-127"/>
              </a:rPr>
              <a:t>(of a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Set of AVC-sets of all predictor attributes at the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b="1" dirty="0">
                <a:ea typeface="Gulim" panose="020B0600000101010101" pitchFamily="34" charset="-127"/>
              </a:rPr>
              <a:t> </a:t>
            </a:r>
          </a:p>
        </p:txBody>
      </p:sp>
      <p:graphicFrame>
        <p:nvGraphicFramePr>
          <p:cNvPr id="1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416028"/>
              </p:ext>
            </p:extLst>
          </p:nvPr>
        </p:nvGraphicFramePr>
        <p:xfrm>
          <a:off x="3391185" y="3233782"/>
          <a:ext cx="3349974" cy="322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6" name="Worksheet" r:id="rId4" imgW="4457700" imgH="4457700" progId="Excel.Sheet.8">
                  <p:embed/>
                </p:oleObj>
              </mc:Choice>
              <mc:Fallback>
                <p:oleObj name="Worksheet" r:id="rId4" imgW="4457700" imgH="44577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185" y="3233782"/>
                        <a:ext cx="3349974" cy="3229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648698" y="6477213"/>
            <a:ext cx="221661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The Training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30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8288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95E28E-67A3-46BE-AAC9-4F43F02BA2C6}" type="datetime4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October 11, 2023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76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Data Mining: Concepts and Techniques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DFE3E80-89CF-4439-BF24-4D4212116FC0}" type="slidenum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399"/>
            <a:ext cx="9144000" cy="808463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Presentation of Classification Results</a:t>
            </a:r>
            <a:endParaRPr lang="en-US" altLang="en-US" sz="2000" dirty="0"/>
          </a:p>
        </p:txBody>
      </p:sp>
      <p:pic>
        <p:nvPicPr>
          <p:cNvPr id="29702" name="Picture 3" descr="cla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4" y="960864"/>
            <a:ext cx="8372475" cy="589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19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76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Data Mining: Concepts and Techniques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7F78DE-F40F-48A5-BF7D-AB825CA1A535}" type="slidenum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072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8771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Visualization of a Decision Tree (in SGI/</a:t>
            </a:r>
            <a:r>
              <a:rPr lang="en-US" altLang="en-US" sz="4000" dirty="0" err="1"/>
              <a:t>MineSet</a:t>
            </a:r>
            <a:r>
              <a:rPr lang="en-US" altLang="en-US" sz="4000" dirty="0"/>
              <a:t> 3.0)</a:t>
            </a:r>
          </a:p>
        </p:txBody>
      </p:sp>
      <p:pic>
        <p:nvPicPr>
          <p:cNvPr id="30726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147762"/>
            <a:ext cx="857250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18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Interactive Visual Mining by Perception-Based Classification (PBC)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19" y="1143000"/>
            <a:ext cx="7696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47725" y="1245443"/>
            <a:ext cx="5458868" cy="5343525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</a:pPr>
            <a:r>
              <a:rPr lang="en-US" altLang="en-US" dirty="0"/>
              <a:t>Perception-based classifier (PCB): developed at Univ. of Munich (1999)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color represents one class label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pie represents one attribute (or variable)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The pie with random spread implies weak classification power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The pie with clearly partitioned color strips implies good classification power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can select a good attribute and regenerate new pie charts for classification at the subsequent levels</a:t>
            </a:r>
          </a:p>
        </p:txBody>
      </p:sp>
    </p:spTree>
    <p:extLst>
      <p:ext uri="{BB962C8B-B14F-4D97-AF65-F5344CB8AC3E}">
        <p14:creationId xmlns:p14="http://schemas.microsoft.com/office/powerpoint/2010/main" val="351543963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93127" y="2375332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00152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6003" y="99587"/>
            <a:ext cx="9533299" cy="968722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What Is Bayesian Classification?</a:t>
            </a:r>
            <a:endParaRPr lang="en-US" altLang="en-US" sz="2000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7757" y="1180288"/>
            <a:ext cx="10887886" cy="54006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u="sng" dirty="0"/>
              <a:t>A statistical classifier</a:t>
            </a:r>
            <a:endParaRPr lang="en-US" altLang="en-US" sz="2400" dirty="0"/>
          </a:p>
          <a:p>
            <a:pPr lvl="1"/>
            <a:r>
              <a:rPr lang="en-US" altLang="en-US" sz="2400" dirty="0"/>
              <a:t>Perform </a:t>
            </a:r>
            <a:r>
              <a:rPr lang="en-US" altLang="en-US" sz="2400" i="1" dirty="0"/>
              <a:t>probabilistic prediction </a:t>
            </a:r>
            <a:r>
              <a:rPr lang="en-US" altLang="en-US" sz="2400" dirty="0"/>
              <a:t>(</a:t>
            </a:r>
            <a:r>
              <a:rPr lang="en-US" altLang="en-US" sz="2400" i="1" dirty="0"/>
              <a:t>i.e.,</a:t>
            </a:r>
            <a:r>
              <a:rPr lang="en-US" altLang="en-US" sz="2400" dirty="0"/>
              <a:t> predict class membership probabilities)</a:t>
            </a:r>
          </a:p>
          <a:p>
            <a:pPr eaLnBrk="1" hangingPunct="1"/>
            <a:r>
              <a:rPr lang="en-US" altLang="en-US" sz="2400" u="sng" dirty="0"/>
              <a:t>Foundation</a:t>
            </a:r>
            <a:r>
              <a:rPr lang="en-US" altLang="en-US" sz="2400" dirty="0"/>
              <a:t>—Based on Bayes’ Theorem </a:t>
            </a:r>
          </a:p>
          <a:p>
            <a:pPr eaLnBrk="1" hangingPunct="1"/>
            <a:r>
              <a:rPr lang="en-US" altLang="en-US" sz="2400" u="sng" dirty="0"/>
              <a:t>Performance</a:t>
            </a:r>
          </a:p>
          <a:p>
            <a:pPr lvl="1"/>
            <a:r>
              <a:rPr lang="en-US" altLang="en-US" sz="2400" dirty="0"/>
              <a:t>A simple Bayesian classifier,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eaLnBrk="1" hangingPunct="1"/>
            <a:r>
              <a:rPr lang="en-US" altLang="en-US" sz="2400" u="sng" dirty="0"/>
              <a:t>Incremental</a:t>
            </a:r>
            <a:endParaRPr lang="en-US" altLang="en-US" sz="2400" dirty="0"/>
          </a:p>
          <a:p>
            <a:pPr lvl="1"/>
            <a:r>
              <a:rPr lang="en-US" altLang="en-US" sz="2400" dirty="0"/>
              <a:t>Each training example can incrementally increase/decrease the probability that a hypothesis is correct—prior knowledge can be combined with observed data</a:t>
            </a:r>
          </a:p>
          <a:p>
            <a:pPr eaLnBrk="1" hangingPunct="1"/>
            <a:r>
              <a:rPr lang="en-US" altLang="en-US" sz="2400" b="1" u="sng" dirty="0"/>
              <a:t>Theoretical Standard</a:t>
            </a:r>
            <a:endParaRPr lang="en-US" altLang="en-US" sz="2400" b="1" dirty="0"/>
          </a:p>
          <a:p>
            <a:pPr lvl="1"/>
            <a:r>
              <a:rPr lang="en-US" altLang="en-US" sz="2400" dirty="0"/>
              <a:t>Even when Bayesian methods are computationally intractable, they can provide a standard of optimal decision making against which other methods can be measured</a:t>
            </a:r>
          </a:p>
        </p:txBody>
      </p:sp>
    </p:spTree>
    <p:extLst>
      <p:ext uri="{BB962C8B-B14F-4D97-AF65-F5344CB8AC3E}">
        <p14:creationId xmlns:p14="http://schemas.microsoft.com/office/powerpoint/2010/main" val="3902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Making a Naïve Assumption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2462" y="1195810"/>
            <a:ext cx="10926920" cy="53407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Practical difficulty of Naïve Bayes inference:  It requires initial knowledge of many probabilities, which may not be available or involving significant computational cost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A Naïve Special Case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Make an additional assumption to simplify the model, but achieve comparable performance.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r>
              <a:rPr lang="en-US" altLang="en-US" dirty="0"/>
              <a:t>Only need to count the class distribution w.r.t. features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1477" y="2691080"/>
            <a:ext cx="1492897" cy="297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00" y="3848100"/>
            <a:ext cx="6352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attributes are conditionally independent </a:t>
            </a:r>
          </a:p>
          <a:p>
            <a:pPr algn="ctr"/>
            <a:r>
              <a:rPr lang="en-US" altLang="en-US" sz="2400" dirty="0"/>
              <a:t>(i.e., no dependence relation between attributes)</a:t>
            </a:r>
          </a:p>
        </p:txBody>
      </p:sp>
      <p:cxnSp>
        <p:nvCxnSpPr>
          <p:cNvPr id="10" name="Straight Connector 9"/>
          <p:cNvCxnSpPr>
            <a:stCxn id="8" idx="2"/>
          </p:cNvCxnSpPr>
          <p:nvPr/>
        </p:nvCxnSpPr>
        <p:spPr>
          <a:xfrm>
            <a:off x="4507926" y="2988948"/>
            <a:ext cx="2021789" cy="92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28818" y="536130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0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818" y="536130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>
            <a:stCxn id="5" idx="0"/>
            <a:endCxn id="2" idx="2"/>
          </p:cNvCxnSpPr>
          <p:nvPr/>
        </p:nvCxnSpPr>
        <p:spPr>
          <a:xfrm flipV="1">
            <a:off x="6112446" y="4679097"/>
            <a:ext cx="326735" cy="68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07642" y="5380675"/>
            <a:ext cx="957942" cy="348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5" idx="0"/>
            <a:endCxn id="21" idx="2"/>
          </p:cNvCxnSpPr>
          <p:nvPr/>
        </p:nvCxnSpPr>
        <p:spPr>
          <a:xfrm>
            <a:off x="6112447" y="5380675"/>
            <a:ext cx="2474166" cy="348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17251" y="5380675"/>
            <a:ext cx="3990391" cy="33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graphicFrame>
        <p:nvGraphicFramePr>
          <p:cNvPr id="4" name="Object 1024">
            <a:extLst>
              <a:ext uri="{FF2B5EF4-FFF2-40B4-BE49-F238E27FC236}">
                <a16:creationId xmlns:a16="http://schemas.microsoft.com/office/drawing/2014/main" id="{F618CFD6-466F-48E9-937E-48AE45C22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776190"/>
              </p:ext>
            </p:extLst>
          </p:nvPr>
        </p:nvGraphicFramePr>
        <p:xfrm>
          <a:off x="433411" y="4002358"/>
          <a:ext cx="2919412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" name="Worksheet" r:id="rId4" imgW="5772201" imgH="4495770" progId="Excel.Sheet.8">
                  <p:embed/>
                </p:oleObj>
              </mc:Choice>
              <mc:Fallback>
                <p:oleObj name="Worksheet" r:id="rId4" imgW="5772201" imgH="4495770" progId="Excel.Sheet.8">
                  <p:embed/>
                  <p:pic>
                    <p:nvPicPr>
                      <p:cNvPr id="12293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11" y="4002358"/>
                        <a:ext cx="2919412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51834" y="3461414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2818615" y="3846135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9111" y="3461414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Model </a:t>
              </a:r>
            </a:p>
            <a:p>
              <a:pPr algn="ctr" eaLnBrk="1" hangingPunct="1"/>
              <a:r>
                <a:rPr lang="en-US" altLang="zh-CN" sz="20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rgbClr val="F0CD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Prediction </a:t>
              </a:r>
            </a:p>
            <a:p>
              <a:pPr algn="ctr" eaLnBrk="1" hangingPunct="1"/>
              <a:r>
                <a:rPr lang="en-US" altLang="zh-CN" sz="2000" b="1" dirty="0"/>
                <a:t>Model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9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293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C1:buys_computer 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Data to be classified: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X = (age &lt;=30, Income = medium,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Student = yes, </a:t>
            </a:r>
            <a:r>
              <a:rPr lang="en-US" altLang="en-US" sz="2400" dirty="0" err="1"/>
              <a:t>Credit_rating</a:t>
            </a:r>
            <a:r>
              <a:rPr lang="en-US" altLang="en-US" sz="2400" dirty="0"/>
              <a:t> = Fair)</a:t>
            </a:r>
          </a:p>
        </p:txBody>
      </p:sp>
      <p:graphicFrame>
        <p:nvGraphicFramePr>
          <p:cNvPr id="38917" name="Object 5"/>
          <p:cNvGraphicFramePr>
            <a:graphicFrameLocks noGrp="1"/>
          </p:cNvGraphicFramePr>
          <p:nvPr>
            <p:ph idx="1"/>
            <p:extLst/>
          </p:nvPr>
        </p:nvGraphicFramePr>
        <p:xfrm>
          <a:off x="5803900" y="1857375"/>
          <a:ext cx="4868863" cy="37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9" name="Worksheet" r:id="rId4" imgW="5829224" imgH="4457598" progId="Excel.Sheet.8">
                  <p:embed/>
                </p:oleObj>
              </mc:Choice>
              <mc:Fallback>
                <p:oleObj name="Worksheet" r:id="rId4" imgW="5829224" imgH="445759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1857375"/>
                        <a:ext cx="4868863" cy="372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An Example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676" y="1152525"/>
            <a:ext cx="9115424" cy="55721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000" dirty="0"/>
              <a:t>P(C</a:t>
            </a:r>
            <a:r>
              <a:rPr lang="en-US" altLang="en-US" sz="2000" baseline="-25000" dirty="0"/>
              <a:t>i</a:t>
            </a:r>
            <a:r>
              <a:rPr lang="en-US" altLang="en-US" sz="2000" dirty="0"/>
              <a:t>):   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 = 9/14 = 0.643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             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5/14= 0.357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000" dirty="0"/>
              <a:t>Compute P(</a:t>
            </a:r>
            <a:r>
              <a:rPr lang="en-US" altLang="en-US" sz="2000" dirty="0" err="1"/>
              <a:t>X|C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) for each class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“&lt;=30”|buys_computer = “yes”) = 2/9 = 0.222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 30”|buys_computer = “no”) = 3/5 = 0.6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4/9 = 0.444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2/5 = 0.4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“yes) = 6/9 = 0.667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1/5 = 0.2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6/9 = 0.667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2/5 = 0.4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000" b="1" dirty="0"/>
              <a:t> X = (age &lt;= 30 , income = medium, student = yes, </a:t>
            </a:r>
            <a:r>
              <a:rPr lang="en-US" altLang="en-US" sz="2000" b="1" dirty="0" err="1"/>
              <a:t>credit_rating</a:t>
            </a:r>
            <a:r>
              <a:rPr lang="en-US" altLang="en-US" sz="2000" b="1" dirty="0"/>
              <a:t> = fair)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r>
              <a:rPr lang="en-US" altLang="en-US" sz="2000" b="1" dirty="0"/>
              <a:t>P(</a:t>
            </a:r>
            <a:r>
              <a:rPr lang="en-US" altLang="en-US" sz="2000" b="1" dirty="0" err="1"/>
              <a:t>X|C</a:t>
            </a:r>
            <a:r>
              <a:rPr lang="en-US" altLang="en-US" sz="2000" b="1" baseline="-25000" dirty="0" err="1"/>
              <a:t>i</a:t>
            </a:r>
            <a:r>
              <a:rPr lang="en-US" altLang="en-US" sz="2000" b="1" dirty="0"/>
              <a:t>) :</a:t>
            </a:r>
            <a:r>
              <a:rPr lang="en-US" altLang="en-US" sz="2000" dirty="0"/>
              <a:t> 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“yes”) = 0.222 x 0.444 x 0.667 x 0.667 = 0.044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           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“no”) = 0.6 x 0.4 x 0.2 x 0.4 = 0.019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P(</a:t>
            </a:r>
            <a:r>
              <a:rPr lang="en-US" altLang="en-US" sz="2000" b="1" dirty="0" err="1"/>
              <a:t>X|C</a:t>
            </a:r>
            <a:r>
              <a:rPr lang="en-US" altLang="en-US" sz="2000" b="1" baseline="-25000" dirty="0" err="1"/>
              <a:t>i</a:t>
            </a:r>
            <a:r>
              <a:rPr lang="en-US" altLang="en-US" sz="2000" b="1" dirty="0"/>
              <a:t>)*P(C</a:t>
            </a:r>
            <a:r>
              <a:rPr lang="en-US" altLang="en-US" sz="2000" b="1" baseline="-25000" dirty="0"/>
              <a:t>i</a:t>
            </a:r>
            <a:r>
              <a:rPr lang="en-US" altLang="en-US" sz="2000" b="1" dirty="0"/>
              <a:t>) : </a:t>
            </a:r>
            <a:r>
              <a:rPr lang="en-US" altLang="en-US" sz="2000" dirty="0"/>
              <a:t>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“yes”) *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0.028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		             </a:t>
            </a:r>
            <a:r>
              <a:rPr lang="en-US" altLang="en-US" sz="2000" dirty="0"/>
              <a:t>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“no”) *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0.007</a:t>
            </a:r>
            <a:endParaRPr lang="en-US" altLang="en-US" sz="2000" b="1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Therefore,  X belongs to class (“</a:t>
            </a:r>
            <a:r>
              <a:rPr lang="en-US" altLang="en-US" sz="2000" b="1" dirty="0" err="1"/>
              <a:t>buys_computer</a:t>
            </a:r>
            <a:r>
              <a:rPr lang="en-US" altLang="en-US" sz="2000" b="1" dirty="0"/>
              <a:t> = yes”)		</a:t>
            </a:r>
          </a:p>
        </p:txBody>
      </p:sp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007675"/>
              </p:ext>
            </p:extLst>
          </p:nvPr>
        </p:nvGraphicFramePr>
        <p:xfrm>
          <a:off x="7393694" y="1152525"/>
          <a:ext cx="4604426" cy="337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5" name="Worksheet" r:id="rId4" imgW="5829224" imgH="4457598" progId="Excel.Sheet.8">
                  <p:embed/>
                </p:oleObj>
              </mc:Choice>
              <mc:Fallback>
                <p:oleObj name="Worksheet" r:id="rId4" imgW="5829224" imgH="445759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694" y="1152525"/>
                        <a:ext cx="4604426" cy="337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 eaLnBrk="1" hangingPunct="1"/>
            <a:r>
              <a:rPr lang="en-US" altLang="en-US" sz="2400" dirty="0"/>
              <a:t>Easy to implement </a:t>
            </a:r>
          </a:p>
          <a:p>
            <a:pPr lvl="1" eaLnBrk="1" hangingPunct="1"/>
            <a:r>
              <a:rPr lang="en-US" altLang="en-US" sz="2400" dirty="0"/>
              <a:t>Good results obtained in most of the cases</a:t>
            </a:r>
          </a:p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1" eaLnBrk="1" hangingPunct="1"/>
            <a:r>
              <a:rPr lang="en-US" altLang="en-US" sz="2400" dirty="0"/>
              <a:t>Practically, dependencies exist among variables </a:t>
            </a:r>
          </a:p>
          <a:p>
            <a:pPr lvl="2" eaLnBrk="1" hangingPunct="1"/>
            <a:r>
              <a:rPr lang="en-US" altLang="en-US" sz="2400" dirty="0"/>
              <a:t>E.g., Patients: Profile: age, family history, etc. </a:t>
            </a:r>
          </a:p>
          <a:p>
            <a:pPr lvl="4">
              <a:buFont typeface="Wingdings" panose="05000000000000000000" pitchFamily="2" charset="2"/>
              <a:buNone/>
            </a:pPr>
            <a:r>
              <a:rPr lang="en-US" altLang="en-US" sz="2400" dirty="0"/>
              <a:t> Symptoms: fever, cough etc.</a:t>
            </a:r>
          </a:p>
          <a:p>
            <a:pPr lvl="4">
              <a:buFont typeface="Wingdings" panose="05000000000000000000" pitchFamily="2" charset="2"/>
              <a:buNone/>
            </a:pPr>
            <a:r>
              <a:rPr lang="en-US" altLang="en-US" sz="2400" dirty="0"/>
              <a:t> Disease: lung cancer, diabetes, etc.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eaLnBrk="1" hangingPunct="1"/>
            <a:r>
              <a:rPr lang="en-US" altLang="en-US" sz="2400" dirty="0"/>
              <a:t>How to deal with these dependencies? </a:t>
            </a:r>
          </a:p>
          <a:p>
            <a:pPr lvl="1"/>
            <a:r>
              <a:rPr lang="en-US" altLang="en-US" sz="2400" dirty="0"/>
              <a:t>Use Bayesian Belief Networks (to be covered in the next chapter)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15305" y="2968720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8215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vs. Linear Classifier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5450"/>
            <a:ext cx="8819513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/>
              <a:t>Linear regression</a:t>
            </a:r>
          </a:p>
          <a:p>
            <a:pPr lvl="1"/>
            <a:r>
              <a:rPr lang="en-US" altLang="en-US" sz="2400" dirty="0"/>
              <a:t>Data modeled to fit a straight line</a:t>
            </a:r>
          </a:p>
          <a:p>
            <a:pPr lvl="2"/>
            <a:r>
              <a:rPr lang="en-US" altLang="en-US" sz="2400" i="1" dirty="0"/>
              <a:t>Linear equation: Y = </a:t>
            </a:r>
            <a:r>
              <a:rPr lang="en-US" altLang="en-US" sz="2400" i="1" dirty="0">
                <a:sym typeface="Symbol" panose="05050102010706020507" pitchFamily="18" charset="2"/>
              </a:rPr>
              <a:t>w X + b</a:t>
            </a:r>
            <a:endParaRPr lang="en-US" altLang="en-US" sz="2400" i="1" dirty="0"/>
          </a:p>
          <a:p>
            <a:pPr lvl="1"/>
            <a:r>
              <a:rPr lang="en-US" altLang="en-US" sz="2400" dirty="0"/>
              <a:t>Often uses the least-square method to fit the line</a:t>
            </a:r>
          </a:p>
          <a:p>
            <a:pPr lvl="1"/>
            <a:r>
              <a:rPr lang="en-US" altLang="en-US" sz="2400" dirty="0"/>
              <a:t>Used to predict continuous values</a:t>
            </a:r>
          </a:p>
          <a:p>
            <a:pPr marL="200021" lvl="1" indent="0">
              <a:buNone/>
            </a:pPr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Linear Classifier</a:t>
            </a:r>
          </a:p>
          <a:p>
            <a:pPr lvl="1"/>
            <a:r>
              <a:rPr lang="en-US" altLang="en-US" sz="2400" dirty="0"/>
              <a:t>Built a classification model using a straight line</a:t>
            </a:r>
          </a:p>
          <a:p>
            <a:pPr lvl="1"/>
            <a:r>
              <a:rPr lang="en-US" altLang="en-US" sz="2400" dirty="0"/>
              <a:t>Used for (categorical data) binary classification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en-US" sz="2400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745715" y="3953888"/>
            <a:ext cx="2727325" cy="2443162"/>
            <a:chOff x="558" y="1826"/>
            <a:chExt cx="2322" cy="196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32" name="Picture 2" descr="Image result for linear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99" y="1351605"/>
            <a:ext cx="3122958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0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Binary Classification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a linear function based on the example’s attribute values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en-US" sz="2400" dirty="0"/>
                  <a:t>The prediction is based on the value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above the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‘x’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below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‘o’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  <a:endParaRPr lang="en-US" altLang="en-US" sz="2400" dirty="0">
                  <a:sym typeface="Wingding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Classical Linear Classifiers</a:t>
                </a:r>
              </a:p>
              <a:p>
                <a:pPr lvl="1"/>
                <a:r>
                  <a:rPr lang="en-US" sz="2400" dirty="0"/>
                  <a:t>Linear Discriminant Analysis (LDA) (not covered)</a:t>
                </a:r>
              </a:p>
              <a:p>
                <a:pPr lvl="1"/>
                <a:r>
                  <a:rPr lang="en-US" sz="2400" dirty="0"/>
                  <a:t>Logistic Regression</a:t>
                </a:r>
              </a:p>
              <a:p>
                <a:pPr lvl="1"/>
                <a:r>
                  <a:rPr lang="en-US" altLang="en-US" sz="2400" dirty="0"/>
                  <a:t>Perceptron (later)</a:t>
                </a:r>
              </a:p>
              <a:p>
                <a:pPr lvl="1"/>
                <a:r>
                  <a:rPr lang="en-US" altLang="en-US" sz="2400" dirty="0"/>
                  <a:t>SVM (later)</a:t>
                </a:r>
              </a:p>
              <a:p>
                <a:pPr>
                  <a:lnSpc>
                    <a:spcPct val="13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blipFill rotWithShape="0">
                <a:blip r:embed="rId3"/>
                <a:stretch>
                  <a:fillRect l="-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831778" y="3135871"/>
            <a:ext cx="2727325" cy="2443162"/>
            <a:chOff x="558" y="1826"/>
            <a:chExt cx="2322" cy="196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29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An Example</a:t>
            </a:r>
            <a:endParaRPr lang="en-US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determine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faculty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tenure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Year &gt;= 6 or Title = “Professor”  </a:t>
                </a:r>
                <a:r>
                  <a:rPr lang="en-US" altLang="en-US" dirty="0">
                    <a:sym typeface="Wingdings"/>
                  </a:rPr>
                  <a:t> Tenure</a:t>
                </a:r>
              </a:p>
              <a:p>
                <a:r>
                  <a:rPr lang="en-US" altLang="zh-CN" dirty="0">
                    <a:sym typeface="Wingdings"/>
                  </a:rPr>
                  <a:t>How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to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express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the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rule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linear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classifier?</a:t>
                </a:r>
                <a:endParaRPr lang="en-US" altLang="en-US" dirty="0">
                  <a:sym typeface="Wingdings"/>
                </a:endParaRPr>
              </a:p>
              <a:p>
                <a:r>
                  <a:rPr lang="en-US" altLang="zh-CN" dirty="0">
                    <a:sym typeface="Wingdings"/>
                  </a:rPr>
                  <a:t>Features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≥0)</m:t>
                    </m:r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an integer denoting the year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 Boolean denoting whether the title is “Professor”</a:t>
                </a:r>
              </a:p>
              <a:p>
                <a:r>
                  <a:rPr lang="en-US" altLang="zh-CN" dirty="0">
                    <a:sym typeface="Wingdings"/>
                  </a:rPr>
                  <a:t>A feasible linear classifier: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True,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≥0</m:t>
                    </m:r>
                  </m:oMath>
                </a14:m>
                <a:r>
                  <a:rPr lang="en-US" altLang="en-US" dirty="0">
                    <a:sym typeface="Wingdings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</m:oMath>
                </a14:m>
                <a:r>
                  <a:rPr lang="en-US" altLang="en-US" dirty="0">
                    <a:sym typeface="Wingdings"/>
                  </a:rPr>
                  <a:t> is always greater than 0</a:t>
                </a: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False, because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&gt;0</m:t>
                    </m:r>
                  </m:oMath>
                </a14:m>
                <a:r>
                  <a:rPr lang="en-US" altLang="en-US" dirty="0">
                    <a:sym typeface="Wingdings"/>
                  </a:rPr>
                  <a:t> 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sym typeface="Wingdings"/>
                      </a:rPr>
                      <m:t>≥6</m:t>
                    </m:r>
                  </m:oMath>
                </a14:m>
                <a:endParaRPr lang="en-US" altLang="en-US" dirty="0">
                  <a:sym typeface="Wingdings"/>
                </a:endParaRPr>
              </a:p>
              <a:p>
                <a:r>
                  <a:rPr lang="en-US" altLang="en-US" dirty="0">
                    <a:sym typeface="Wingdings"/>
                  </a:rPr>
                  <a:t>There are many more </a:t>
                </a:r>
                <a:r>
                  <a:rPr lang="en-US" altLang="zh-CN" dirty="0">
                    <a:sym typeface="Wingdings"/>
                  </a:rPr>
                  <a:t>feasible classifiers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−5.5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i="1" baseline="-250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=2⋅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+11⋅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is-IS" altLang="zh-CN" dirty="0">
                    <a:sym typeface="Wingdings"/>
                  </a:rPr>
                  <a:t>…...</a:t>
                </a:r>
                <a:endParaRPr lang="en-US" altLang="zh-CN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blipFill>
                <a:blip r:embed="rId3"/>
                <a:stretch>
                  <a:fillRect l="-447" t="-895" b="-7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695044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Key Question: Which Line Is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6253017" cy="5384800"/>
          </a:xfrm>
        </p:spPr>
        <p:txBody>
          <a:bodyPr/>
          <a:lstStyle/>
          <a:p>
            <a:r>
              <a:rPr lang="en-US" sz="2400" dirty="0"/>
              <a:t>There might be many feasible linear functions</a:t>
            </a:r>
          </a:p>
          <a:p>
            <a:pPr lvl="1"/>
            <a:r>
              <a:rPr lang="en-US" sz="2400" dirty="0"/>
              <a:t>Both H1 and H2 will work</a:t>
            </a:r>
          </a:p>
          <a:p>
            <a:r>
              <a:rPr lang="en-US" sz="2400" dirty="0"/>
              <a:t>Which one is better?</a:t>
            </a:r>
          </a:p>
          <a:p>
            <a:pPr lvl="1"/>
            <a:r>
              <a:rPr lang="en-US" sz="2400" dirty="0"/>
              <a:t>H2 looks “better” in the sense that it is also furthest from both groups</a:t>
            </a:r>
          </a:p>
          <a:p>
            <a:pPr lvl="1"/>
            <a:r>
              <a:rPr lang="en-US" sz="2400" dirty="0"/>
              <a:t>We will introduce more in the SVM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412929"/>
            <a:ext cx="558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5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7584142" cy="3164541"/>
              </a:xfrm>
            </p:spPr>
            <p:txBody>
              <a:bodyPr/>
              <a:lstStyle/>
              <a:p>
                <a:r>
                  <a:rPr lang="en-US" sz="2400" dirty="0"/>
                  <a:t>Key Idea: Turns linear predictions into probabilities</a:t>
                </a:r>
              </a:p>
              <a:p>
                <a:r>
                  <a:rPr lang="en-US" sz="2400" dirty="0"/>
                  <a:t>Sigmoid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+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Compare to linear probability model</a:t>
                </a:r>
              </a:p>
              <a:p>
                <a:pPr lvl="1"/>
                <a:r>
                  <a:rPr lang="en-US" sz="2400" dirty="0"/>
                  <a:t>More smooth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7584142" cy="3164541"/>
              </a:xfrm>
              <a:blipFill rotWithShape="0">
                <a:blip r:embed="rId2"/>
                <a:stretch>
                  <a:fillRect l="-6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16" y="2559050"/>
            <a:ext cx="4064000" cy="2705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75445" y="1931437"/>
            <a:ext cx="4408871" cy="4086808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1508" y="5223352"/>
            <a:ext cx="2423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Probability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0316" y="2786529"/>
            <a:ext cx="2745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362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137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r>
                  <a:rPr lang="en-US" sz="2400" dirty="0"/>
                  <a:t>Maximum Likelihood</a:t>
                </a:r>
              </a:p>
              <a:p>
                <a:pPr lvl="1"/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There’s no close form solution</a:t>
                </a:r>
              </a:p>
              <a:p>
                <a:pPr lvl="1"/>
                <a:r>
                  <a:rPr lang="en-US" sz="2400" dirty="0"/>
                  <a:t>Gradient Descent</a:t>
                </a:r>
              </a:p>
              <a:p>
                <a:pPr lvl="1"/>
                <a:r>
                  <a:rPr lang="en-US" sz="2400" dirty="0"/>
                  <a:t>Update w based on training data</a:t>
                </a:r>
              </a:p>
              <a:p>
                <a:pPr lvl="2"/>
                <a:r>
                  <a:rPr lang="en-US" sz="2400" dirty="0"/>
                  <a:t>Chain-rule for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8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42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8136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 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4423" y="1165411"/>
            <a:ext cx="10452848" cy="538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en-US" altLang="zh-CN" sz="2400" dirty="0"/>
              <a:t>X: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observed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(features)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Y: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target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labels)</a:t>
            </a:r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generative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models how the data was "generated“? "what is the likelihood this or that class generated this instance?" and pick the one with higher probability </a:t>
            </a:r>
            <a:endParaRPr kumimoji="1" lang="zh-CN" altLang="en-US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Naïve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Bayes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Bayesian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Networks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discriminative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p(Y|X)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uses the data to create a decision boundary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Logistic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Regression</a:t>
            </a:r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Support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Machines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1340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573" y="90534"/>
            <a:ext cx="10544175" cy="89494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Further Comments on Discriminative Classifiers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4" y="1143000"/>
            <a:ext cx="10887075" cy="5410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dirty="0"/>
              <a:t>Strength</a:t>
            </a:r>
          </a:p>
          <a:p>
            <a:pPr lvl="1" eaLnBrk="1" hangingPunct="1"/>
            <a:r>
              <a:rPr lang="en-US" altLang="en-US" dirty="0"/>
              <a:t>Prediction accuracy is generally high </a:t>
            </a:r>
          </a:p>
          <a:p>
            <a:pPr lvl="2"/>
            <a:r>
              <a:rPr lang="en-US" altLang="en-US" dirty="0"/>
              <a:t>As compared to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altLang="en-US" dirty="0"/>
          </a:p>
          <a:p>
            <a:pPr lvl="2"/>
            <a:r>
              <a:rPr lang="en-US" altLang="en-US" dirty="0"/>
              <a:t>Robust, works when training examples contain errors</a:t>
            </a:r>
          </a:p>
          <a:p>
            <a:pPr lvl="1" eaLnBrk="1" hangingPunct="1"/>
            <a:r>
              <a:rPr lang="en-US" altLang="en-US" dirty="0"/>
              <a:t>Fast evaluation of the learned target function</a:t>
            </a:r>
          </a:p>
          <a:p>
            <a:pPr lvl="2"/>
            <a:r>
              <a:rPr lang="en-US" altLang="en-US" dirty="0"/>
              <a:t>Comparing to </a:t>
            </a:r>
            <a:r>
              <a:rPr lang="en-US" altLang="en-US" dirty="0">
                <a:solidFill>
                  <a:srgbClr val="0033CC"/>
                </a:solidFill>
              </a:rPr>
              <a:t>(covered in future) </a:t>
            </a:r>
            <a:r>
              <a:rPr lang="en-US" altLang="en-US" dirty="0"/>
              <a:t>Bayesian networks (which are normally slow) </a:t>
            </a:r>
          </a:p>
          <a:p>
            <a:pPr eaLnBrk="1" hangingPunct="1"/>
            <a:r>
              <a:rPr lang="en-US" altLang="en-US" dirty="0"/>
              <a:t>Criticism</a:t>
            </a:r>
          </a:p>
          <a:p>
            <a:pPr lvl="1" eaLnBrk="1" hangingPunct="1"/>
            <a:r>
              <a:rPr lang="en-US" altLang="en-US" dirty="0"/>
              <a:t>Long training time</a:t>
            </a:r>
          </a:p>
          <a:p>
            <a:pPr lvl="1" eaLnBrk="1" hangingPunct="1"/>
            <a:r>
              <a:rPr lang="en-US" altLang="en-US" dirty="0"/>
              <a:t>Difficult to understand the learned function (weights)</a:t>
            </a:r>
          </a:p>
          <a:p>
            <a:pPr lvl="2" eaLnBrk="1" hangingPunct="1"/>
            <a:r>
              <a:rPr lang="en-US" altLang="en-US" dirty="0"/>
              <a:t>Bayesian networks can be used easily for pattern discovery</a:t>
            </a:r>
          </a:p>
          <a:p>
            <a:pPr lvl="1" eaLnBrk="1" hangingPunct="1"/>
            <a:r>
              <a:rPr lang="en-US" altLang="en-US" dirty="0"/>
              <a:t>Not easy to incorporate domain knowledge</a:t>
            </a:r>
          </a:p>
          <a:p>
            <a:pPr lvl="2" eaLnBrk="1" hangingPunct="1"/>
            <a:r>
              <a:rPr lang="en-US" altLang="en-US" dirty="0"/>
              <a:t>Easy in the form of priors on the data 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13589842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401689" y="364994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45451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3046341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1288160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79601"/>
              </p:ext>
            </p:extLst>
          </p:nvPr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404507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/>
          </p:nvPr>
        </p:nvGraphicFramePr>
        <p:xfrm>
          <a:off x="1785257" y="1538285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</p:spTree>
    <p:extLst>
      <p:ext uri="{BB962C8B-B14F-4D97-AF65-F5344CB8AC3E}">
        <p14:creationId xmlns:p14="http://schemas.microsoft.com/office/powerpoint/2010/main" val="4198860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The “inverse” relationship between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dirty="0"/>
              <a:t>harmonic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483441" y="4964934"/>
            <a:ext cx="3489359" cy="5847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to precision)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13424" y="1649890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4" y="1649890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29188" y="2728180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88" y="2728180"/>
                <a:ext cx="2519729" cy="5813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069" y="4825409"/>
                <a:ext cx="4248984" cy="8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069" y="4825409"/>
                <a:ext cx="4248984" cy="863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64560" y="6151475"/>
                <a:ext cx="1766979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PR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560" y="6151475"/>
                <a:ext cx="1766979" cy="6173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3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categorical class labels 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continuous-valued functions (i.e., predict unknown or missing values)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Typical applications of classification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Credit/loan approval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Medical diagnosis: if a tumor is cancerous or benign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Fraud detection: if a transaction is fraudulent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Web page categorization: which category it is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8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8227"/>
              </p:ext>
            </p:extLst>
          </p:nvPr>
        </p:nvGraphicFramePr>
        <p:xfrm>
          <a:off x="1676400" y="1789889"/>
          <a:ext cx="8839200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Recognition(%)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30.00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sensitivity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98.56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specificity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96.50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accuracy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</p:txBody>
      </p:sp>
    </p:spTree>
    <p:extLst>
      <p:ext uri="{BB962C8B-B14F-4D97-AF65-F5344CB8AC3E}">
        <p14:creationId xmlns:p14="http://schemas.microsoft.com/office/powerpoint/2010/main" val="29167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 &amp;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Holdout method</a:t>
            </a:r>
          </a:p>
          <a:p>
            <a:pPr lvl="1" eaLnBrk="1" hangingPunct="1"/>
            <a:r>
              <a:rPr lang="en-US" altLang="en-US" sz="2400" dirty="0"/>
              <a:t>Given data is randomly partitioned into two independent sets</a:t>
            </a:r>
          </a:p>
          <a:p>
            <a:pPr lvl="2" eaLnBrk="1" hangingPunct="1"/>
            <a:r>
              <a:rPr lang="en-US" altLang="en-US" sz="2400" dirty="0"/>
              <a:t>Training set (e.g., 2/3) for model construction</a:t>
            </a:r>
          </a:p>
          <a:p>
            <a:pPr lvl="2" eaLnBrk="1" hangingPunct="1"/>
            <a:r>
              <a:rPr lang="en-US" altLang="en-US" sz="2400" dirty="0"/>
              <a:t>Test set (e.g., 1/3) for accuracy estimation</a:t>
            </a:r>
          </a:p>
          <a:p>
            <a:pPr lvl="1"/>
            <a:r>
              <a:rPr lang="en-US" sz="2400" dirty="0"/>
              <a:t>Repeated random sub-sampling validation</a:t>
            </a:r>
            <a:r>
              <a:rPr lang="en-US" altLang="en-US" sz="2400" dirty="0"/>
              <a:t>: a variation of holdout</a:t>
            </a:r>
          </a:p>
          <a:p>
            <a:pPr lvl="2" eaLnBrk="1" hangingPunct="1"/>
            <a:r>
              <a:rPr lang="en-US" altLang="en-US" sz="2400" dirty="0"/>
              <a:t>Repeat holdout k times, accuracy = avg. of the accuracies obtained</a:t>
            </a:r>
          </a:p>
          <a:p>
            <a:pPr eaLnBrk="1" hangingPunct="1"/>
            <a:r>
              <a:rPr lang="en-US" altLang="en-US" sz="2400" b="1" dirty="0"/>
              <a:t>Cross-validation</a:t>
            </a:r>
            <a:r>
              <a:rPr lang="en-US" altLang="en-US" sz="2400" dirty="0"/>
              <a:t> (</a:t>
            </a:r>
            <a:r>
              <a:rPr lang="en-US" altLang="en-US" sz="2400" i="1" dirty="0"/>
              <a:t>k</a:t>
            </a:r>
            <a:r>
              <a:rPr lang="en-US" altLang="en-US" sz="2400" dirty="0"/>
              <a:t>-fold, where k = 10 is most popular)</a:t>
            </a:r>
          </a:p>
          <a:p>
            <a:pPr lvl="1" eaLnBrk="1" hangingPunct="1"/>
            <a:r>
              <a:rPr lang="en-US" altLang="en-US" sz="2400" dirty="0"/>
              <a:t>Randomly partition the data into </a:t>
            </a:r>
            <a:r>
              <a:rPr lang="en-US" altLang="en-US" sz="2400" i="1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/>
              <a:t>mutually exclusive</a:t>
            </a:r>
            <a:r>
              <a:rPr lang="en-US" altLang="en-US" sz="2400" dirty="0"/>
              <a:t> subsets, each approximately equal size</a:t>
            </a:r>
          </a:p>
          <a:p>
            <a:pPr lvl="1" eaLnBrk="1" hangingPunct="1"/>
            <a:r>
              <a:rPr lang="en-US" altLang="en-US" sz="2400" dirty="0"/>
              <a:t>At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iteration, use D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as test set and others as training set</a:t>
            </a:r>
          </a:p>
          <a:p>
            <a:pPr lvl="1" eaLnBrk="1" hangingPunct="1"/>
            <a:r>
              <a:rPr lang="en-US" altLang="en-US" sz="2400" u="sng" dirty="0"/>
              <a:t>Leave-one-out</a:t>
            </a:r>
            <a:r>
              <a:rPr lang="en-US" altLang="en-US" sz="2400" dirty="0"/>
              <a:t>: </a:t>
            </a:r>
            <a:r>
              <a:rPr lang="en-US" altLang="en-US" sz="2400" i="1" dirty="0"/>
              <a:t>k</a:t>
            </a:r>
            <a:r>
              <a:rPr lang="en-US" altLang="en-US" sz="2400" dirty="0"/>
              <a:t> folds where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= # of tuples, for small sized data</a:t>
            </a:r>
          </a:p>
          <a:p>
            <a:pPr lvl="1" eaLnBrk="1" hangingPunct="1"/>
            <a:r>
              <a:rPr lang="en-US" altLang="en-US" sz="2400" b="1" u="sng" dirty="0"/>
              <a:t>*Stratified cross-validation*</a:t>
            </a:r>
            <a:r>
              <a:rPr lang="en-US" altLang="en-US" sz="24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4187394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4000" dirty="0"/>
              <a:t>Classifier Evaluation: Bootstrap</a:t>
            </a:r>
            <a:endParaRPr lang="en-US" altLang="en-US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95375"/>
            <a:ext cx="11115675" cy="4905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Bootstrap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Works well with small data sets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Samples the given training tuples uniformly </a:t>
            </a:r>
            <a:r>
              <a:rPr lang="en-US" altLang="en-US" i="1" dirty="0"/>
              <a:t>with replacement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/>
              <a:t>Each time a tuple is selected, it is equally likely to be selected again and re-added to the training set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Several bootstrap methods, and a common one is </a:t>
            </a:r>
            <a:r>
              <a:rPr lang="en-US" altLang="en-US" b="1" dirty="0"/>
              <a:t>.632 boo</a:t>
            </a:r>
            <a:r>
              <a:rPr lang="en-US" altLang="zh-CN" b="1" dirty="0"/>
              <a:t>t</a:t>
            </a:r>
            <a:r>
              <a:rPr lang="en-US" altLang="en-US" b="1" dirty="0"/>
              <a:t>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A data set with </a:t>
            </a:r>
            <a:r>
              <a:rPr lang="en-US" altLang="en-US" i="1" dirty="0"/>
              <a:t>d</a:t>
            </a:r>
            <a:r>
              <a:rPr lang="en-US" altLang="en-US" dirty="0"/>
              <a:t> tuples is sampled </a:t>
            </a:r>
            <a:r>
              <a:rPr lang="en-US" altLang="en-US" i="1" dirty="0"/>
              <a:t>d</a:t>
            </a:r>
            <a:r>
              <a:rPr lang="en-US" altLang="en-US" dirty="0"/>
              <a:t> times, with replacement, resulting in a training set of </a:t>
            </a:r>
            <a:r>
              <a:rPr lang="en-US" altLang="en-US" i="1" dirty="0"/>
              <a:t>d</a:t>
            </a:r>
            <a:r>
              <a:rPr lang="en-US" altLang="en-US" dirty="0"/>
              <a:t> samples.  The data tuples that did not make it into the training set end up forming the test set.  About 63.2% of the original data end up in the bootstrap, and the remaining 36.8% form the test set (since (1 – 1/d)</a:t>
            </a:r>
            <a:r>
              <a:rPr lang="en-US" altLang="en-US" baseline="30000" dirty="0"/>
              <a:t>d</a:t>
            </a:r>
            <a:r>
              <a:rPr lang="en-US" altLang="en-US" dirty="0"/>
              <a:t> ≈ e</a:t>
            </a:r>
            <a:r>
              <a:rPr lang="en-US" altLang="en-US" baseline="30000" dirty="0"/>
              <a:t>-1</a:t>
            </a:r>
            <a:r>
              <a:rPr lang="en-US" altLang="en-US" dirty="0"/>
              <a:t> = 0.368)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Repeat the sampling procedure </a:t>
            </a:r>
            <a:r>
              <a:rPr lang="en-US" altLang="en-US" i="1" dirty="0"/>
              <a:t>k</a:t>
            </a:r>
            <a:r>
              <a:rPr lang="en-US" altLang="en-US" dirty="0"/>
              <a:t> times, overall accuracy of the model: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6000749"/>
            <a:ext cx="78227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2450" y="1247775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/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315199" y="3924300"/>
            <a:ext cx="4448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</p:spTree>
    <p:extLst>
      <p:ext uri="{BB962C8B-B14F-4D97-AF65-F5344CB8AC3E}">
        <p14:creationId xmlns:p14="http://schemas.microsoft.com/office/powerpoint/2010/main" val="15015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52400"/>
            <a:ext cx="96012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4000" dirty="0"/>
              <a:t>Issues Affecting Model 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219200"/>
            <a:ext cx="10944224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Accuracy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classifier accuracy: predicting class label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Speed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construct the model (training time)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use the model (classification/prediction time)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Robustness</a:t>
            </a:r>
            <a:r>
              <a:rPr lang="en-US" altLang="en-US" dirty="0"/>
              <a:t>: handling noise and missing values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Scalability</a:t>
            </a:r>
            <a:r>
              <a:rPr lang="en-US" altLang="en-US" dirty="0"/>
              <a:t>: efficiency in disk-resident databases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Interpretability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understanding and insight provided by the model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Other measures, e.g., goodness of rules, such as decision tree size or compactness of classification rules</a:t>
            </a:r>
          </a:p>
        </p:txBody>
      </p:sp>
    </p:spTree>
    <p:extLst>
      <p:ext uri="{BB962C8B-B14F-4D97-AF65-F5344CB8AC3E}">
        <p14:creationId xmlns:p14="http://schemas.microsoft.com/office/powerpoint/2010/main" val="25203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9535945" y="425305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74229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69" y="4190746"/>
            <a:ext cx="4811248" cy="227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improved model M*</a:t>
            </a:r>
          </a:p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480890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Given a set D of </a:t>
            </a:r>
            <a:r>
              <a:rPr lang="en-US" altLang="en-US" sz="2400" i="1" dirty="0"/>
              <a:t>d </a:t>
            </a:r>
            <a:r>
              <a:rPr lang="en-US" altLang="en-US" sz="2400" dirty="0"/>
              <a:t>tuples, at each iteration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, a training set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d</a:t>
            </a:r>
            <a:r>
              <a:rPr lang="en-US" altLang="en-US" sz="2400" dirty="0"/>
              <a:t> tuples is sampled with replacement from D (i.e., bootstrap)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A classifier model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is learned for each training set D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Each classifier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returns its class prediction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The bagged classifier M* counts the votes and assigns the class with the most votes to </a:t>
            </a:r>
            <a:r>
              <a:rPr lang="en-US" altLang="en-US" sz="2400" b="1" dirty="0"/>
              <a:t>X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  It can be applied to the prediction of continuous values by taking the average value of each prediction for a given test tuple</a:t>
            </a:r>
          </a:p>
          <a:p>
            <a:pPr>
              <a:spcBef>
                <a:spcPts val="300"/>
              </a:spcBef>
            </a:pPr>
            <a:r>
              <a:rPr lang="en-US" altLang="en-US" sz="2400" dirty="0"/>
              <a:t>Accuracy: Improved accuracy in prediction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Often significantly better than a single classifier derived from D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noise data: Not considerably worse, more robust </a:t>
            </a:r>
          </a:p>
        </p:txBody>
      </p:sp>
    </p:spTree>
    <p:extLst>
      <p:ext uri="{BB962C8B-B14F-4D97-AF65-F5344CB8AC3E}">
        <p14:creationId xmlns:p14="http://schemas.microsoft.com/office/powerpoint/2010/main" val="196490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variation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bagging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decision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bagging,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diversity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generated</a:t>
            </a:r>
            <a:r>
              <a:rPr lang="zh-CN" altLang="en-US" sz="2400" dirty="0"/>
              <a:t> </a:t>
            </a:r>
            <a:r>
              <a:rPr lang="en-US" altLang="zh-CN" sz="2400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</p:spTree>
    <p:extLst>
      <p:ext uri="{BB962C8B-B14F-4D97-AF65-F5344CB8AC3E}">
        <p14:creationId xmlns:p14="http://schemas.microsoft.com/office/powerpoint/2010/main" val="1462093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88719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Each sample is assumed to belong to a predefined class (shown by the </a:t>
            </a:r>
            <a:r>
              <a:rPr lang="en-US" altLang="en-US" sz="2400" b="1" dirty="0"/>
              <a:t>class label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The set of samples used for model construction is </a:t>
            </a:r>
            <a:r>
              <a:rPr lang="en-US" altLang="en-US" sz="2400" b="1" dirty="0"/>
              <a:t>training set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is compared with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independent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375074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b="1" dirty="0"/>
              <a:t>Weights</a:t>
            </a:r>
            <a:r>
              <a:rPr lang="en-US" altLang="en-US" sz="2400" dirty="0"/>
              <a:t> are assigned to each training tuple</a:t>
            </a:r>
          </a:p>
          <a:p>
            <a:pPr marL="914400" lvl="1" indent="-457200"/>
            <a:r>
              <a:rPr lang="en-US" altLang="en-US" sz="2400" dirty="0"/>
              <a:t>A series of k classifiers is iteratively learned</a:t>
            </a:r>
          </a:p>
          <a:p>
            <a:pPr marL="914400" lvl="1" indent="-457200"/>
            <a:r>
              <a:rPr lang="en-US" altLang="en-US" sz="2400" dirty="0"/>
              <a:t>After a classifier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is learned, the weights are updated to allow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  <a:p>
            <a:pPr marL="457200" indent="-457200"/>
            <a:r>
              <a:rPr lang="en-US" altLang="en-US" sz="2400" dirty="0"/>
              <a:t>Comparing with bagging: Boosting tends to have greater accuracy, but it also risks overfitting the model to misclassified data</a:t>
            </a:r>
          </a:p>
        </p:txBody>
      </p:sp>
    </p:spTree>
    <p:extLst>
      <p:ext uri="{BB962C8B-B14F-4D97-AF65-F5344CB8AC3E}">
        <p14:creationId xmlns:p14="http://schemas.microsoft.com/office/powerpoint/2010/main" val="3199607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Given a set of </a:t>
            </a:r>
            <a:r>
              <a:rPr lang="en-US" altLang="en-US" i="1" dirty="0"/>
              <a:t>d</a:t>
            </a:r>
            <a:r>
              <a:rPr lang="en-US" altLang="en-US" dirty="0"/>
              <a:t> class-labeled tuples, (</a:t>
            </a:r>
            <a:r>
              <a:rPr lang="en-US" altLang="en-US" b="1" dirty="0"/>
              <a:t>X</a:t>
            </a:r>
            <a:r>
              <a:rPr lang="en-US" altLang="en-US" b="1" baseline="-25000" dirty="0"/>
              <a:t>1</a:t>
            </a:r>
            <a:r>
              <a:rPr lang="en-US" altLang="en-US" dirty="0"/>
              <a:t>, y</a:t>
            </a:r>
            <a:r>
              <a:rPr lang="en-US" altLang="en-US" baseline="-25000" dirty="0"/>
              <a:t>1</a:t>
            </a:r>
            <a:r>
              <a:rPr lang="en-US" altLang="en-US" dirty="0"/>
              <a:t>), …, (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d</a:t>
            </a:r>
            <a:r>
              <a:rPr lang="en-US" altLang="en-US" dirty="0"/>
              <a:t>,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d</a:t>
            </a:r>
            <a:r>
              <a:rPr lang="en-US" altLang="en-US" dirty="0"/>
              <a:t>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Initially, all the weights of tuples are set the same (1/d)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Generate </a:t>
            </a:r>
            <a:r>
              <a:rPr lang="en-US" altLang="en-US" i="1" dirty="0"/>
              <a:t>k</a:t>
            </a:r>
            <a:r>
              <a:rPr lang="en-US" altLang="en-US" dirty="0"/>
              <a:t> classifiers in </a:t>
            </a:r>
            <a:r>
              <a:rPr lang="en-US" altLang="en-US" i="1" dirty="0"/>
              <a:t>k</a:t>
            </a:r>
            <a:r>
              <a:rPr lang="en-US" altLang="en-US" dirty="0"/>
              <a:t> rounds.  At round </a:t>
            </a:r>
            <a:r>
              <a:rPr lang="en-US" altLang="en-US" dirty="0" err="1"/>
              <a:t>i</a:t>
            </a:r>
            <a:r>
              <a:rPr lang="en-US" altLang="en-US" dirty="0"/>
              <a:t>,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Tuples from D are sampled (with replacement) to form a training set D</a:t>
            </a:r>
            <a:r>
              <a:rPr lang="en-US" altLang="en-US" baseline="-25000" dirty="0"/>
              <a:t>i</a:t>
            </a:r>
            <a:r>
              <a:rPr lang="en-US" altLang="en-US" dirty="0"/>
              <a:t> of the same size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Each tuple’s chance of being selected is based on its weight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A classification model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derived from D</a:t>
            </a:r>
            <a:r>
              <a:rPr lang="en-US" altLang="en-US" baseline="-25000" dirty="0"/>
              <a:t>i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Its error rate is calculated using D</a:t>
            </a:r>
            <a:r>
              <a:rPr lang="en-US" altLang="en-US" baseline="-25000" dirty="0"/>
              <a:t>i </a:t>
            </a:r>
            <a:r>
              <a:rPr lang="en-US" altLang="en-US" dirty="0"/>
              <a:t>as a test set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If a tuple is misclassified, its weight is increased; otherwise, it is decreased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Error rate: err(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j</a:t>
            </a:r>
            <a:r>
              <a:rPr lang="en-US" altLang="en-US" dirty="0"/>
              <a:t>) is the misclassification error of tuple 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j</a:t>
            </a:r>
            <a:r>
              <a:rPr lang="en-US" altLang="en-US" dirty="0"/>
              <a:t>. Classifier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/>
              <a:t> error rate is the sum of the weights of the misclassified tuples: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The weight of classifier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 err="1"/>
              <a:t>’s</a:t>
            </a:r>
            <a:r>
              <a:rPr lang="en-US" altLang="en-US" dirty="0"/>
              <a:t> vote is</a:t>
            </a:r>
          </a:p>
        </p:txBody>
      </p:sp>
      <p:graphicFrame>
        <p:nvGraphicFramePr>
          <p:cNvPr id="69637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65094494"/>
              </p:ext>
            </p:extLst>
          </p:nvPr>
        </p:nvGraphicFramePr>
        <p:xfrm>
          <a:off x="5695949" y="5851998"/>
          <a:ext cx="1828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6"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49" y="5851998"/>
                        <a:ext cx="1828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38511873"/>
              </p:ext>
            </p:extLst>
          </p:nvPr>
        </p:nvGraphicFramePr>
        <p:xfrm>
          <a:off x="7264973" y="5299458"/>
          <a:ext cx="3431602" cy="83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7" name="Equation" r:id="rId6" imgW="1752600" imgH="444500" progId="Equation.3">
                  <p:embed/>
                </p:oleObj>
              </mc:Choice>
              <mc:Fallback>
                <p:oleObj name="Equation" r:id="rId6" imgW="1752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973" y="5299458"/>
                        <a:ext cx="3431602" cy="831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145504"/>
      </p:ext>
    </p:extLst>
  </p:cSld>
  <p:clrMapOvr>
    <a:masterClrMapping/>
  </p:clrMapOvr>
  <p:transition spd="med"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1537700"/>
          </a:xfrm>
        </p:spPr>
        <p:txBody>
          <a:bodyPr/>
          <a:lstStyle/>
          <a:p>
            <a:r>
              <a:rPr lang="en-US" altLang="en-US" sz="2400" dirty="0"/>
              <a:t>Class-imbalance problem: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</a:t>
            </a:r>
          </a:p>
          <a:p>
            <a:pPr lvl="1"/>
            <a:r>
              <a:rPr lang="en-US" altLang="en-US" sz="2400" dirty="0"/>
              <a:t>E.g., medical diagnosis, fraud transaction, accident (oil-spill), and product fault</a:t>
            </a:r>
          </a:p>
          <a:p>
            <a:r>
              <a:rPr lang="en-US" altLang="en-US" sz="2400" dirty="0"/>
              <a:t>Traditional methods assume a balanced distribution of classes and equal error costs: not suitable for class-imbalanced data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defRPr/>
            </a:pPr>
            <a:endParaRPr lang="en-US" sz="2400" kern="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2400" kern="0" dirty="0"/>
          </a:p>
        </p:txBody>
      </p:sp>
      <p:grpSp>
        <p:nvGrpSpPr>
          <p:cNvPr id="71687" name="Group 3"/>
          <p:cNvGrpSpPr>
            <a:grpSpLocks/>
          </p:cNvGrpSpPr>
          <p:nvPr/>
        </p:nvGrpSpPr>
        <p:grpSpPr bwMode="auto">
          <a:xfrm>
            <a:off x="9585006" y="2459974"/>
            <a:ext cx="2360739" cy="2202238"/>
            <a:chOff x="6850334" y="2699730"/>
            <a:chExt cx="2360461" cy="2202731"/>
          </a:xfrm>
        </p:grpSpPr>
        <p:grpSp>
          <p:nvGrpSpPr>
            <p:cNvPr id="71688" name="Group 2"/>
            <p:cNvGrpSpPr>
              <a:grpSpLocks/>
            </p:cNvGrpSpPr>
            <p:nvPr/>
          </p:nvGrpSpPr>
          <p:grpSpPr bwMode="auto">
            <a:xfrm>
              <a:off x="6850334" y="2699730"/>
              <a:ext cx="2360461" cy="2202731"/>
              <a:chOff x="6333658" y="2918534"/>
              <a:chExt cx="2927932" cy="2856663"/>
            </a:xfrm>
          </p:grpSpPr>
          <p:sp>
            <p:nvSpPr>
              <p:cNvPr id="71693" name="Rectangle 4"/>
              <p:cNvSpPr>
                <a:spLocks noChangeArrowheads="1"/>
              </p:cNvSpPr>
              <p:nvPr/>
            </p:nvSpPr>
            <p:spPr bwMode="auto">
              <a:xfrm>
                <a:off x="6333658" y="3039233"/>
                <a:ext cx="2810342" cy="259956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71694" name="Text Box 6"/>
              <p:cNvSpPr txBox="1">
                <a:spLocks noChangeArrowheads="1"/>
              </p:cNvSpPr>
              <p:nvPr/>
            </p:nvSpPr>
            <p:spPr bwMode="auto">
              <a:xfrm>
                <a:off x="6333658" y="405475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5" name="Text Box 7"/>
              <p:cNvSpPr txBox="1">
                <a:spLocks noChangeArrowheads="1"/>
              </p:cNvSpPr>
              <p:nvPr/>
            </p:nvSpPr>
            <p:spPr bwMode="auto">
              <a:xfrm>
                <a:off x="8386482" y="337392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6" name="Text Box 8"/>
              <p:cNvSpPr txBox="1">
                <a:spLocks noChangeArrowheads="1"/>
              </p:cNvSpPr>
              <p:nvPr/>
            </p:nvSpPr>
            <p:spPr bwMode="auto">
              <a:xfrm>
                <a:off x="6987989" y="3491948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7" name="Text Box 9"/>
              <p:cNvSpPr txBox="1">
                <a:spLocks noChangeArrowheads="1"/>
              </p:cNvSpPr>
              <p:nvPr/>
            </p:nvSpPr>
            <p:spPr bwMode="auto">
              <a:xfrm>
                <a:off x="7401741" y="3913313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8" name="Text Box 10"/>
              <p:cNvSpPr txBox="1">
                <a:spLocks noChangeArrowheads="1"/>
              </p:cNvSpPr>
              <p:nvPr/>
            </p:nvSpPr>
            <p:spPr bwMode="auto">
              <a:xfrm>
                <a:off x="7745506" y="355158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9" name="Text Box 11"/>
              <p:cNvSpPr txBox="1">
                <a:spLocks noChangeArrowheads="1"/>
              </p:cNvSpPr>
              <p:nvPr/>
            </p:nvSpPr>
            <p:spPr bwMode="auto">
              <a:xfrm>
                <a:off x="6521824" y="355158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0" name="Text Box 12"/>
              <p:cNvSpPr txBox="1">
                <a:spLocks noChangeArrowheads="1"/>
              </p:cNvSpPr>
              <p:nvPr/>
            </p:nvSpPr>
            <p:spPr bwMode="auto">
              <a:xfrm>
                <a:off x="6754906" y="414917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1" name="Text Box 13"/>
              <p:cNvSpPr txBox="1">
                <a:spLocks noChangeArrowheads="1"/>
              </p:cNvSpPr>
              <p:nvPr/>
            </p:nvSpPr>
            <p:spPr bwMode="auto">
              <a:xfrm>
                <a:off x="7455367" y="31962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2" name="Text Box 14"/>
              <p:cNvSpPr txBox="1">
                <a:spLocks noChangeArrowheads="1"/>
              </p:cNvSpPr>
              <p:nvPr/>
            </p:nvSpPr>
            <p:spPr bwMode="auto">
              <a:xfrm>
                <a:off x="8721538" y="300904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3" name="Text Box 15"/>
              <p:cNvSpPr txBox="1">
                <a:spLocks noChangeArrowheads="1"/>
              </p:cNvSpPr>
              <p:nvPr/>
            </p:nvSpPr>
            <p:spPr bwMode="auto">
              <a:xfrm>
                <a:off x="6405282" y="45678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4" name="Text Box 18"/>
              <p:cNvSpPr txBox="1">
                <a:spLocks noChangeArrowheads="1"/>
              </p:cNvSpPr>
              <p:nvPr/>
            </p:nvSpPr>
            <p:spPr bwMode="auto">
              <a:xfrm>
                <a:off x="7571914" y="4333102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5" name="Text Box 20"/>
              <p:cNvSpPr txBox="1">
                <a:spLocks noChangeArrowheads="1"/>
              </p:cNvSpPr>
              <p:nvPr/>
            </p:nvSpPr>
            <p:spPr bwMode="auto">
              <a:xfrm>
                <a:off x="7885136" y="4979773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6" name="Text Box 23"/>
              <p:cNvSpPr txBox="1">
                <a:spLocks noChangeArrowheads="1"/>
              </p:cNvSpPr>
              <p:nvPr/>
            </p:nvSpPr>
            <p:spPr bwMode="auto">
              <a:xfrm>
                <a:off x="7896039" y="4567859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7" name="Text Box 25"/>
              <p:cNvSpPr txBox="1">
                <a:spLocks noChangeArrowheads="1"/>
              </p:cNvSpPr>
              <p:nvPr/>
            </p:nvSpPr>
            <p:spPr bwMode="auto">
              <a:xfrm>
                <a:off x="7575176" y="4724400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8" name="Text Box 7"/>
              <p:cNvSpPr txBox="1">
                <a:spLocks noChangeArrowheads="1"/>
              </p:cNvSpPr>
              <p:nvPr/>
            </p:nvSpPr>
            <p:spPr bwMode="auto">
              <a:xfrm>
                <a:off x="8508626" y="414191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9" name="Text Box 7"/>
              <p:cNvSpPr txBox="1">
                <a:spLocks noChangeArrowheads="1"/>
              </p:cNvSpPr>
              <p:nvPr/>
            </p:nvSpPr>
            <p:spPr bwMode="auto">
              <a:xfrm>
                <a:off x="8129121" y="3850750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0" name="Text Box 7"/>
              <p:cNvSpPr txBox="1">
                <a:spLocks noChangeArrowheads="1"/>
              </p:cNvSpPr>
              <p:nvPr/>
            </p:nvSpPr>
            <p:spPr bwMode="auto">
              <a:xfrm>
                <a:off x="8843682" y="383112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1" name="Text Box 7"/>
              <p:cNvSpPr txBox="1">
                <a:spLocks noChangeArrowheads="1"/>
              </p:cNvSpPr>
              <p:nvPr/>
            </p:nvSpPr>
            <p:spPr bwMode="auto">
              <a:xfrm>
                <a:off x="6801768" y="517634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2" name="Text Box 7"/>
              <p:cNvSpPr txBox="1">
                <a:spLocks noChangeArrowheads="1"/>
              </p:cNvSpPr>
              <p:nvPr/>
            </p:nvSpPr>
            <p:spPr bwMode="auto">
              <a:xfrm>
                <a:off x="7120311" y="4953000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3" name="Text Box 7"/>
              <p:cNvSpPr txBox="1">
                <a:spLocks noChangeArrowheads="1"/>
              </p:cNvSpPr>
              <p:nvPr/>
            </p:nvSpPr>
            <p:spPr bwMode="auto">
              <a:xfrm>
                <a:off x="8244448" y="4640746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4" name="Text Box 7"/>
              <p:cNvSpPr txBox="1">
                <a:spLocks noChangeArrowheads="1"/>
              </p:cNvSpPr>
              <p:nvPr/>
            </p:nvSpPr>
            <p:spPr bwMode="auto">
              <a:xfrm>
                <a:off x="8199344" y="498011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5" name="Text Box 12"/>
              <p:cNvSpPr txBox="1">
                <a:spLocks noChangeArrowheads="1"/>
              </p:cNvSpPr>
              <p:nvPr/>
            </p:nvSpPr>
            <p:spPr bwMode="auto">
              <a:xfrm>
                <a:off x="7306383" y="4465983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6" name="Text Box 12"/>
              <p:cNvSpPr txBox="1">
                <a:spLocks noChangeArrowheads="1"/>
              </p:cNvSpPr>
              <p:nvPr/>
            </p:nvSpPr>
            <p:spPr bwMode="auto">
              <a:xfrm>
                <a:off x="6856881" y="461199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7" name="Text Box 7"/>
              <p:cNvSpPr txBox="1">
                <a:spLocks noChangeArrowheads="1"/>
              </p:cNvSpPr>
              <p:nvPr/>
            </p:nvSpPr>
            <p:spPr bwMode="auto">
              <a:xfrm>
                <a:off x="8582486" y="50250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8" name="Text Box 7"/>
              <p:cNvSpPr txBox="1">
                <a:spLocks noChangeArrowheads="1"/>
              </p:cNvSpPr>
              <p:nvPr/>
            </p:nvSpPr>
            <p:spPr bwMode="auto">
              <a:xfrm>
                <a:off x="8116716" y="4306957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9" name="Text Box 8"/>
              <p:cNvSpPr txBox="1">
                <a:spLocks noChangeArrowheads="1"/>
              </p:cNvSpPr>
              <p:nvPr/>
            </p:nvSpPr>
            <p:spPr bwMode="auto">
              <a:xfrm>
                <a:off x="8023972" y="303923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20" name="Text Box 8"/>
              <p:cNvSpPr txBox="1">
                <a:spLocks noChangeArrowheads="1"/>
              </p:cNvSpPr>
              <p:nvPr/>
            </p:nvSpPr>
            <p:spPr bwMode="auto">
              <a:xfrm>
                <a:off x="6715461" y="291853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</p:grpSp>
        <p:sp>
          <p:nvSpPr>
            <p:cNvPr id="71689" name="Text Box 9"/>
            <p:cNvSpPr txBox="1">
              <a:spLocks noChangeArrowheads="1"/>
            </p:cNvSpPr>
            <p:nvPr/>
          </p:nvSpPr>
          <p:spPr bwMode="auto">
            <a:xfrm>
              <a:off x="7543800" y="356179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0" name="Text Box 9"/>
            <p:cNvSpPr txBox="1">
              <a:spLocks noChangeArrowheads="1"/>
            </p:cNvSpPr>
            <p:nvPr/>
          </p:nvSpPr>
          <p:spPr bwMode="auto">
            <a:xfrm>
              <a:off x="8035682" y="356179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1" name="Text Box 7"/>
            <p:cNvSpPr txBox="1">
              <a:spLocks noChangeArrowheads="1"/>
            </p:cNvSpPr>
            <p:nvPr/>
          </p:nvSpPr>
          <p:spPr bwMode="auto">
            <a:xfrm>
              <a:off x="7730882" y="439806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2" name="Text Box 7"/>
            <p:cNvSpPr txBox="1">
              <a:spLocks noChangeArrowheads="1"/>
            </p:cNvSpPr>
            <p:nvPr/>
          </p:nvSpPr>
          <p:spPr bwMode="auto">
            <a:xfrm>
              <a:off x="8686800" y="3962400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92494" y="2832022"/>
            <a:ext cx="8898797" cy="383547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kern="0" dirty="0"/>
              <a:t>Typical methods on imbalanced data in two-class classification </a:t>
            </a:r>
          </a:p>
          <a:p>
            <a:pPr lvl="1">
              <a:defRPr/>
            </a:pPr>
            <a:r>
              <a:rPr lang="en-US" sz="2400" b="1" kern="0" dirty="0"/>
              <a:t>Oversampling</a:t>
            </a:r>
            <a:r>
              <a:rPr lang="en-US" sz="2400" kern="0" dirty="0"/>
              <a:t>: Re-sampling of data from positive class</a:t>
            </a:r>
          </a:p>
          <a:p>
            <a:pPr lvl="1">
              <a:defRPr/>
            </a:pPr>
            <a:r>
              <a:rPr lang="en-US" sz="2400" b="1" kern="0" dirty="0"/>
              <a:t>Under-sampling</a:t>
            </a:r>
            <a:r>
              <a:rPr lang="en-US" sz="2400" kern="0" dirty="0"/>
              <a:t>: Randomly eliminate tuples from negative class</a:t>
            </a:r>
          </a:p>
          <a:p>
            <a:pPr lvl="1">
              <a:defRPr/>
            </a:pPr>
            <a:r>
              <a:rPr lang="en-US" sz="2400" b="1" kern="0" dirty="0"/>
              <a:t>Threshold-moving</a:t>
            </a:r>
            <a:r>
              <a:rPr lang="en-US" sz="2400" kern="0" dirty="0"/>
              <a:t>: Move the decision threshold, t, so that the rare class tuples are easier to classify, and hence, less chance of costly false negative errors</a:t>
            </a:r>
          </a:p>
          <a:p>
            <a:pPr lvl="1">
              <a:defRPr/>
            </a:pPr>
            <a:r>
              <a:rPr lang="en-US" sz="2400" b="1" kern="0" dirty="0"/>
              <a:t>Ensemble techniques</a:t>
            </a:r>
            <a:r>
              <a:rPr lang="en-US" sz="2400" kern="0" dirty="0"/>
              <a:t>: Ensemble multiple classifiers introduced above</a:t>
            </a:r>
          </a:p>
          <a:p>
            <a:pPr>
              <a:defRPr/>
            </a:pPr>
            <a:r>
              <a:rPr lang="en-US" sz="2400" kern="0" dirty="0"/>
              <a:t>Still difficult for class imbalance problem on multiclass tasks</a:t>
            </a:r>
          </a:p>
        </p:txBody>
      </p:sp>
    </p:spTree>
    <p:extLst>
      <p:ext uri="{BB962C8B-B14F-4D97-AF65-F5344CB8AC3E}">
        <p14:creationId xmlns:p14="http://schemas.microsoft.com/office/powerpoint/2010/main" val="327275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45650" y="87460"/>
            <a:ext cx="124968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zh-CN" sz="4000" dirty="0">
                <a:ea typeface="SimSun" panose="02010600030101010101" pitchFamily="2" charset="-122"/>
              </a:rPr>
              <a:t>Classifying Data Streams with Skewed Distribution</a:t>
            </a:r>
            <a:endParaRPr lang="en-US" alt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6650" y="1495509"/>
            <a:ext cx="5343878" cy="2786807"/>
            <a:chOff x="2590800" y="1676400"/>
            <a:chExt cx="7010400" cy="3655457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5908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5908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0386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0386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334000" y="21336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8580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8580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610600" y="1676400"/>
              <a:ext cx="8382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8763000" y="198120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667000" y="3505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114800" y="35814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934200" y="3581401"/>
              <a:ext cx="728580" cy="5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m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8610600" y="3581400"/>
              <a:ext cx="990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m+1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3733799" y="4343399"/>
              <a:ext cx="3276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Classification Model</a:t>
              </a:r>
            </a:p>
          </p:txBody>
        </p:sp>
        <p:cxnSp>
          <p:nvCxnSpPr>
            <p:cNvPr id="20" name="AutoShape 17"/>
            <p:cNvCxnSpPr>
              <a:cxnSpLocks noChangeShapeType="1"/>
              <a:stCxn id="15" idx="2"/>
              <a:endCxn id="19" idx="0"/>
            </p:cNvCxnSpPr>
            <p:nvPr/>
          </p:nvCxnSpPr>
          <p:spPr bwMode="auto">
            <a:xfrm>
              <a:off x="2971801" y="3902075"/>
              <a:ext cx="2400298" cy="441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6" idx="2"/>
              <a:endCxn id="19" idx="0"/>
            </p:cNvCxnSpPr>
            <p:nvPr/>
          </p:nvCxnSpPr>
          <p:spPr bwMode="auto">
            <a:xfrm>
              <a:off x="4419601" y="3978275"/>
              <a:ext cx="952498" cy="365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9"/>
            <p:cNvCxnSpPr>
              <a:cxnSpLocks noChangeShapeType="1"/>
              <a:stCxn id="17" idx="2"/>
              <a:endCxn id="19" idx="0"/>
            </p:cNvCxnSpPr>
            <p:nvPr/>
          </p:nvCxnSpPr>
          <p:spPr bwMode="auto">
            <a:xfrm flipH="1">
              <a:off x="5372099" y="4106226"/>
              <a:ext cx="1926391" cy="2371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0"/>
            <p:cNvCxnSpPr>
              <a:cxnSpLocks noChangeShapeType="1"/>
              <a:stCxn id="10" idx="2"/>
              <a:endCxn id="19" idx="0"/>
            </p:cNvCxnSpPr>
            <p:nvPr/>
          </p:nvCxnSpPr>
          <p:spPr bwMode="auto">
            <a:xfrm flipH="1">
              <a:off x="5372099" y="2590799"/>
              <a:ext cx="533401" cy="1752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"/>
            <p:cNvCxnSpPr>
              <a:cxnSpLocks noChangeShapeType="1"/>
              <a:stCxn id="19" idx="3"/>
              <a:endCxn id="18" idx="1"/>
            </p:cNvCxnSpPr>
            <p:nvPr/>
          </p:nvCxnSpPr>
          <p:spPr bwMode="auto">
            <a:xfrm flipV="1">
              <a:off x="7010399" y="3837421"/>
              <a:ext cx="1600201" cy="7619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590800" y="4859205"/>
              <a:ext cx="6858000" cy="47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 as training data?   Two few positive examples! </a:t>
              </a:r>
              <a:endParaRPr lang="en-US" altLang="zh-CN" sz="18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47784" y="1227132"/>
            <a:ext cx="6004200" cy="3635775"/>
            <a:chOff x="2438399" y="1282606"/>
            <a:chExt cx="7593015" cy="484197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1" y="5334001"/>
              <a:ext cx="2182813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2624654" y="4715052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5105400" y="41910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8520907" y="4045789"/>
              <a:ext cx="838200" cy="1085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8641347" y="4293988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628899" y="4260955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886200" y="4733747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886200" y="426261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6496632" y="4704800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6496632" y="423175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2760833" y="5410201"/>
              <a:ext cx="609600" cy="396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40386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>
              <a:off x="66294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k</a:t>
              </a:r>
            </a:p>
          </p:txBody>
        </p:sp>
        <p:cxnSp>
          <p:nvCxnSpPr>
            <p:cNvPr id="40" name="AutoShape 16"/>
            <p:cNvCxnSpPr>
              <a:cxnSpLocks noChangeShapeType="1"/>
              <a:stCxn id="37" idx="3"/>
              <a:endCxn id="30" idx="2"/>
            </p:cNvCxnSpPr>
            <p:nvPr/>
          </p:nvCxnSpPr>
          <p:spPr bwMode="auto">
            <a:xfrm flipV="1">
              <a:off x="3370433" y="5131639"/>
              <a:ext cx="5569574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7"/>
            <p:cNvCxnSpPr>
              <a:cxnSpLocks noChangeShapeType="1"/>
              <a:stCxn id="38" idx="3"/>
              <a:endCxn id="30" idx="2"/>
            </p:cNvCxnSpPr>
            <p:nvPr/>
          </p:nvCxnSpPr>
          <p:spPr bwMode="auto">
            <a:xfrm flipV="1">
              <a:off x="4648200" y="5131639"/>
              <a:ext cx="4291807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8"/>
            <p:cNvCxnSpPr>
              <a:cxnSpLocks noChangeShapeType="1"/>
              <a:stCxn id="39" idx="3"/>
              <a:endCxn id="30" idx="2"/>
            </p:cNvCxnSpPr>
            <p:nvPr/>
          </p:nvCxnSpPr>
          <p:spPr bwMode="auto">
            <a:xfrm flipV="1">
              <a:off x="7239000" y="5131639"/>
              <a:ext cx="1701008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19"/>
            <p:cNvSpPr>
              <a:spLocks noChangeArrowheads="1"/>
            </p:cNvSpPr>
            <p:nvPr/>
          </p:nvSpPr>
          <p:spPr bwMode="auto">
            <a:xfrm>
              <a:off x="25908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40386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6858000" y="1981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5181600" y="24384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2438399" y="1282606"/>
              <a:ext cx="2895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Biased Sampling</a:t>
              </a:r>
            </a:p>
          </p:txBody>
        </p:sp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6858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8763000" y="1752600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0" name="AutoShape 26"/>
            <p:cNvSpPr>
              <a:spLocks noChangeArrowheads="1"/>
            </p:cNvSpPr>
            <p:nvPr/>
          </p:nvSpPr>
          <p:spPr bwMode="auto">
            <a:xfrm>
              <a:off x="8001000" y="2438400"/>
              <a:ext cx="533400" cy="304800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8763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2535494" y="3363053"/>
              <a:ext cx="19812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Ensemble</a:t>
              </a: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27432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54" name="Text Box 30"/>
            <p:cNvSpPr txBox="1">
              <a:spLocks noChangeArrowheads="1"/>
            </p:cNvSpPr>
            <p:nvPr/>
          </p:nvSpPr>
          <p:spPr bwMode="auto">
            <a:xfrm>
              <a:off x="41148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55" name="Text Box 31"/>
            <p:cNvSpPr txBox="1">
              <a:spLocks noChangeArrowheads="1"/>
            </p:cNvSpPr>
            <p:nvPr/>
          </p:nvSpPr>
          <p:spPr bwMode="auto">
            <a:xfrm>
              <a:off x="6934200" y="3352801"/>
              <a:ext cx="609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5683910" y="1192080"/>
            <a:ext cx="45719" cy="363874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435791" y="4938279"/>
            <a:ext cx="11176000" cy="182513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SimSun" panose="02010600030101010101" pitchFamily="2" charset="-122"/>
              </a:rPr>
              <a:t>Classify data stream with skewed distribution (i.e., rare events)</a:t>
            </a:r>
          </a:p>
          <a:p>
            <a:pPr lvl="1"/>
            <a:r>
              <a:rPr lang="en-US" altLang="zh-CN" sz="2400" b="1" dirty="0">
                <a:ea typeface="SimSun" panose="02010600030101010101" pitchFamily="2" charset="-122"/>
              </a:rPr>
              <a:t>Biased sampling:</a:t>
            </a:r>
            <a:r>
              <a:rPr lang="en-US" altLang="zh-CN" sz="2400" dirty="0">
                <a:ea typeface="SimSun" panose="02010600030101010101" pitchFamily="2" charset="-122"/>
              </a:rPr>
              <a:t>  Save only the positive examples in the streams</a:t>
            </a:r>
          </a:p>
          <a:p>
            <a:pPr lvl="1"/>
            <a:r>
              <a:rPr lang="en-US" altLang="zh-CN" sz="2400" b="1" dirty="0">
                <a:ea typeface="SimSun" panose="02010600030101010101" pitchFamily="2" charset="-122"/>
              </a:rPr>
              <a:t>Ensemble: </a:t>
            </a:r>
            <a:r>
              <a:rPr lang="en-US" altLang="zh-CN" sz="2400" dirty="0">
                <a:ea typeface="SimSun" panose="02010600030101010101" pitchFamily="2" charset="-122"/>
              </a:rPr>
              <a:t>Partition negative examples of S</a:t>
            </a:r>
            <a:r>
              <a:rPr lang="en-US" altLang="zh-CN" sz="2400" baseline="-25000" dirty="0">
                <a:ea typeface="SimSun" panose="02010600030101010101" pitchFamily="2" charset="-122"/>
              </a:rPr>
              <a:t>m</a:t>
            </a:r>
            <a:r>
              <a:rPr lang="en-US" altLang="zh-CN" sz="2400" dirty="0">
                <a:ea typeface="SimSun" panose="02010600030101010101" pitchFamily="2" charset="-122"/>
              </a:rPr>
              <a:t> into k portions to build k classifiers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Effectively reduce classification errors on the minority class</a:t>
            </a:r>
          </a:p>
        </p:txBody>
      </p:sp>
      <p:sp>
        <p:nvSpPr>
          <p:cNvPr id="3" name="Down Arrow 2"/>
          <p:cNvSpPr/>
          <p:nvPr/>
        </p:nvSpPr>
        <p:spPr>
          <a:xfrm rot="3172703">
            <a:off x="10357003" y="2804960"/>
            <a:ext cx="411118" cy="43075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0332" y="4285187"/>
            <a:ext cx="55561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J. Gao, et al., “A General Framework for Mining Concept-Drifting Data Streams with Skewed Distributions”, SDM’07</a:t>
            </a:r>
          </a:p>
        </p:txBody>
      </p:sp>
    </p:spTree>
    <p:extLst>
      <p:ext uri="{BB962C8B-B14F-4D97-AF65-F5344CB8AC3E}">
        <p14:creationId xmlns:p14="http://schemas.microsoft.com/office/powerpoint/2010/main" val="61261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936710" y="492426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33631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Multiclass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852" y="1197101"/>
            <a:ext cx="10904628" cy="539358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Classification involving more than two classes (i.e., &gt; 2 Classes)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Methodology: Reducing the multi-class problem into multiple binary problems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1. </a:t>
            </a:r>
            <a:r>
              <a:rPr lang="en-US" altLang="en-US" sz="2400" b="1" dirty="0"/>
              <a:t>One-vs.-rest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one-vs.-all</a:t>
            </a:r>
            <a:r>
              <a:rPr lang="en-US" altLang="en-US" sz="2400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train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classifiers: one for each class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Classifier j: treat tuples in class j as </a:t>
            </a:r>
            <a:r>
              <a:rPr lang="en-US" altLang="en-US" sz="2400" i="1" dirty="0"/>
              <a:t>positive</a:t>
            </a:r>
            <a:r>
              <a:rPr lang="en-US" altLang="en-US" sz="2400" dirty="0"/>
              <a:t> &amp; </a:t>
            </a:r>
            <a:r>
              <a:rPr lang="en-US" altLang="en-US" sz="2400" b="1" dirty="0"/>
              <a:t>all the rest </a:t>
            </a:r>
            <a:r>
              <a:rPr lang="en-US" altLang="en-US" sz="2400" dirty="0"/>
              <a:t>as </a:t>
            </a:r>
            <a:r>
              <a:rPr lang="en-US" altLang="en-US" sz="2400" i="1" dirty="0"/>
              <a:t>negative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the set of classifiers vote as an ensemble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2. </a:t>
            </a:r>
            <a:r>
              <a:rPr lang="en-US" altLang="en-US" sz="2400" b="1" dirty="0"/>
              <a:t>one-vs.-one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all-vs.-all</a:t>
            </a:r>
            <a:r>
              <a:rPr lang="en-US" altLang="en-US" sz="2400" dirty="0"/>
              <a:t>):</a:t>
            </a:r>
            <a:r>
              <a:rPr lang="en-US" altLang="en-US" sz="2400" b="1" dirty="0"/>
              <a:t>  </a:t>
            </a:r>
            <a:r>
              <a:rPr lang="en-US" altLang="en-US" sz="2400" dirty="0"/>
              <a:t>Learn a classifier for each pair of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construct </a:t>
            </a:r>
            <a:r>
              <a:rPr lang="en-US" altLang="en-US" sz="2400" i="1" dirty="0"/>
              <a:t>m</a:t>
            </a:r>
            <a:r>
              <a:rPr lang="en-US" altLang="en-US" sz="2400" dirty="0"/>
              <a:t>(</a:t>
            </a:r>
            <a:r>
              <a:rPr lang="en-US" altLang="en-US" sz="2400" i="1" dirty="0"/>
              <a:t>m</a:t>
            </a:r>
            <a:r>
              <a:rPr lang="en-US" altLang="en-US" sz="2400" dirty="0"/>
              <a:t> − 1)/2 binary classifiers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 classifier is trained using tuples of the two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each classifier votes</a:t>
            </a:r>
          </a:p>
          <a:p>
            <a:pPr lvl="3">
              <a:spcBef>
                <a:spcPts val="400"/>
              </a:spcBef>
            </a:pPr>
            <a:r>
              <a:rPr lang="en-US" altLang="en-US" sz="2400" dirty="0"/>
              <a:t>X is assigned to the class with maximal vote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Comparison:  One-vs.-one tends to perform better than one-vs.-rest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Many new algorithms have been developed </a:t>
            </a:r>
            <a:r>
              <a:rPr lang="en-US" altLang="en-US" sz="2400" dirty="0"/>
              <a:t>to go beyond binary classifier method</a:t>
            </a:r>
          </a:p>
        </p:txBody>
      </p:sp>
    </p:spTree>
    <p:extLst>
      <p:ext uri="{BB962C8B-B14F-4D97-AF65-F5344CB8AC3E}">
        <p14:creationId xmlns:p14="http://schemas.microsoft.com/office/powerpoint/2010/main" val="411965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0"/>
            <a:ext cx="10610851" cy="98107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Semi-Supervised Classification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14424"/>
            <a:ext cx="9991569" cy="574357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Semi-supervised: Uses labeled and unlabeled data to build a classifier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Self-training 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Build a classifier using the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Use it to label the unlabeled data, and those with the most confident label prediction are added to the set of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Repeat the above process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Adv.: easy to understand; </a:t>
            </a:r>
            <a:r>
              <a:rPr lang="en-US" altLang="zh-CN" sz="2400" dirty="0" err="1"/>
              <a:t>D</a:t>
            </a:r>
            <a:r>
              <a:rPr lang="en-US" altLang="en-US" sz="2400" dirty="0" err="1"/>
              <a:t>isadv</a:t>
            </a:r>
            <a:r>
              <a:rPr lang="en-US" altLang="en-US" sz="2400" dirty="0"/>
              <a:t>.: may reinforce errors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Co-training: Use two or more classifiers to teach each other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Each learner uses a mutually independent set of features of each tuple to train a good classifier, say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Then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are used to predict the class label for unlabeled data X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Teach each other: The tuple having the most confident prediction from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added to the set of labeled data for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&amp; vice versa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Other methods include joint probability distribution of features and labels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766569" y="1218794"/>
            <a:ext cx="2280934" cy="1504950"/>
            <a:chOff x="8686800" y="76200"/>
            <a:chExt cx="2095500" cy="1295400"/>
          </a:xfrm>
        </p:grpSpPr>
        <p:sp>
          <p:nvSpPr>
            <p:cNvPr id="5" name="Rectangle 4"/>
            <p:cNvSpPr/>
            <p:nvPr/>
          </p:nvSpPr>
          <p:spPr bwMode="auto">
            <a:xfrm>
              <a:off x="8839200" y="76200"/>
              <a:ext cx="1828800" cy="1295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64518" name="Group 5"/>
            <p:cNvGrpSpPr>
              <a:grpSpLocks/>
            </p:cNvGrpSpPr>
            <p:nvPr/>
          </p:nvGrpSpPr>
          <p:grpSpPr bwMode="auto">
            <a:xfrm>
              <a:off x="9639300" y="147638"/>
              <a:ext cx="647700" cy="461962"/>
              <a:chOff x="7848600" y="147935"/>
              <a:chExt cx="914400" cy="461665"/>
            </a:xfrm>
          </p:grpSpPr>
          <p:sp>
            <p:nvSpPr>
              <p:cNvPr id="64526" name="Oval 1"/>
              <p:cNvSpPr>
                <a:spLocks noChangeArrowheads="1"/>
              </p:cNvSpPr>
              <p:nvPr/>
            </p:nvSpPr>
            <p:spPr bwMode="auto">
              <a:xfrm>
                <a:off x="7848600" y="152400"/>
                <a:ext cx="914400" cy="457200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4527" name="TextBox 3"/>
              <p:cNvSpPr txBox="1">
                <a:spLocks noChangeArrowheads="1"/>
              </p:cNvSpPr>
              <p:nvPr/>
            </p:nvSpPr>
            <p:spPr bwMode="auto">
              <a:xfrm>
                <a:off x="8021170" y="147935"/>
                <a:ext cx="41910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schemeClr val="tx2"/>
                    </a:solidFill>
                  </a:rPr>
                  <a:t>+</a:t>
                </a:r>
              </a:p>
            </p:txBody>
          </p:sp>
        </p:grpSp>
        <p:grpSp>
          <p:nvGrpSpPr>
            <p:cNvPr id="64519" name="Group 6"/>
            <p:cNvGrpSpPr>
              <a:grpSpLocks/>
            </p:cNvGrpSpPr>
            <p:nvPr/>
          </p:nvGrpSpPr>
          <p:grpSpPr bwMode="auto">
            <a:xfrm>
              <a:off x="9639300" y="833438"/>
              <a:ext cx="647700" cy="461962"/>
              <a:chOff x="7848600" y="833588"/>
              <a:chExt cx="914400" cy="461812"/>
            </a:xfrm>
          </p:grpSpPr>
          <p:sp>
            <p:nvSpPr>
              <p:cNvPr id="64524" name="Oval 2"/>
              <p:cNvSpPr>
                <a:spLocks noChangeArrowheads="1"/>
              </p:cNvSpPr>
              <p:nvPr/>
            </p:nvSpPr>
            <p:spPr bwMode="auto">
              <a:xfrm>
                <a:off x="7848600" y="838200"/>
                <a:ext cx="914400" cy="457200"/>
              </a:xfrm>
              <a:prstGeom prst="ellipse">
                <a:avLst/>
              </a:prstGeom>
              <a:solidFill>
                <a:srgbClr val="17098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195983" y="833588"/>
                <a:ext cx="419099" cy="4618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̶</a:t>
                </a:r>
              </a:p>
            </p:txBody>
          </p:sp>
        </p:grpSp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8686800" y="530226"/>
              <a:ext cx="11430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unlabeled</a:t>
              </a:r>
            </a:p>
          </p:txBody>
        </p:sp>
        <p:sp>
          <p:nvSpPr>
            <p:cNvPr id="64521" name="TextBox 12"/>
            <p:cNvSpPr txBox="1">
              <a:spLocks noChangeArrowheads="1"/>
            </p:cNvSpPr>
            <p:nvPr/>
          </p:nvSpPr>
          <p:spPr bwMode="auto">
            <a:xfrm>
              <a:off x="9944100" y="530226"/>
              <a:ext cx="838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labeled</a:t>
              </a:r>
            </a:p>
          </p:txBody>
        </p:sp>
        <p:cxnSp>
          <p:nvCxnSpPr>
            <p:cNvPr id="64522" name="Straight Arrow Connector 10"/>
            <p:cNvCxnSpPr>
              <a:cxnSpLocks noChangeShapeType="1"/>
              <a:endCxn id="64526" idx="5"/>
            </p:cNvCxnSpPr>
            <p:nvPr/>
          </p:nvCxnSpPr>
          <p:spPr bwMode="auto">
            <a:xfrm flipH="1" flipV="1">
              <a:off x="10191751" y="542926"/>
              <a:ext cx="257175" cy="6191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3" name="Straight Arrow Connector 17"/>
            <p:cNvCxnSpPr>
              <a:cxnSpLocks noChangeShapeType="1"/>
              <a:endCxn id="64524" idx="7"/>
            </p:cNvCxnSpPr>
            <p:nvPr/>
          </p:nvCxnSpPr>
          <p:spPr bwMode="auto">
            <a:xfrm flipH="1">
              <a:off x="10191751" y="838201"/>
              <a:ext cx="276225" cy="666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18580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3"/>
          <p:cNvGraphicFramePr>
            <a:graphicFrameLocks noGrp="1" noChangeAspect="1"/>
          </p:cNvGraphicFramePr>
          <p:nvPr>
            <p:ph idx="4294967295"/>
            <p:extLst/>
          </p:nvPr>
        </p:nvGraphicFramePr>
        <p:xfrm>
          <a:off x="8401049" y="96836"/>
          <a:ext cx="3790951" cy="222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7" name="SmartDraw" r:id="rId4" imgW="5372100" imgH="3159252" progId="SmartDraw.2">
                  <p:embed/>
                </p:oleObj>
              </mc:Choice>
              <mc:Fallback>
                <p:oleObj name="SmartDraw" r:id="rId4" imgW="5372100" imgH="315925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1049" y="96836"/>
                        <a:ext cx="3790951" cy="222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93878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" y="1192448"/>
            <a:ext cx="10642059" cy="5665552"/>
          </a:xfrm>
        </p:spPr>
        <p:txBody>
          <a:bodyPr/>
          <a:lstStyle/>
          <a:p>
            <a:r>
              <a:rPr lang="en-US" altLang="en-US" sz="2400" dirty="0"/>
              <a:t>A special case of semi-supervised learning</a:t>
            </a:r>
          </a:p>
          <a:p>
            <a:pPr lvl="1"/>
            <a:r>
              <a:rPr lang="en-US" altLang="en-US" sz="2400" dirty="0"/>
              <a:t>Unlabeled data: Abundant</a:t>
            </a:r>
          </a:p>
          <a:p>
            <a:pPr lvl="1"/>
            <a:r>
              <a:rPr lang="en-US" altLang="en-US" sz="2400" dirty="0"/>
              <a:t>Class labels are expensive to obtain</a:t>
            </a:r>
          </a:p>
          <a:p>
            <a:r>
              <a:rPr lang="en-US" altLang="en-US" sz="2400" dirty="0"/>
              <a:t>Active learner: Interactively query teachers (oracle) for labels</a:t>
            </a:r>
          </a:p>
          <a:p>
            <a:r>
              <a:rPr lang="en-US" altLang="en-US" sz="2400" dirty="0"/>
              <a:t>Pool-based approach: Uses a pool of unlabeled data</a:t>
            </a:r>
          </a:p>
          <a:p>
            <a:pPr lvl="1"/>
            <a:r>
              <a:rPr lang="en-US" altLang="en-US" sz="2400" dirty="0"/>
              <a:t>L: a small subset of D is labeled, U: a pool of unlabeled data in D</a:t>
            </a:r>
          </a:p>
          <a:p>
            <a:pPr lvl="1"/>
            <a:r>
              <a:rPr lang="en-US" altLang="en-US" sz="2400" dirty="0"/>
              <a:t>Use a query function to carefully select one or more tuples from U and request labels from an oracle (a human annotator)</a:t>
            </a:r>
          </a:p>
          <a:p>
            <a:pPr lvl="1"/>
            <a:r>
              <a:rPr lang="en-US" altLang="en-US" sz="2400" dirty="0"/>
              <a:t>The newly labeled samples are added to L, and learn a model</a:t>
            </a:r>
          </a:p>
          <a:p>
            <a:pPr lvl="1"/>
            <a:r>
              <a:rPr lang="en-US" altLang="en-US" sz="2400" dirty="0"/>
              <a:t>Goal: </a:t>
            </a:r>
            <a:r>
              <a:rPr lang="en-US" altLang="en-US" sz="2400" b="1" dirty="0"/>
              <a:t>Achieve high accuracy using as few labeled data as possible</a:t>
            </a:r>
          </a:p>
          <a:p>
            <a:r>
              <a:rPr lang="en-US" altLang="en-US" sz="2400" dirty="0"/>
              <a:t>Evaluated using </a:t>
            </a:r>
            <a:r>
              <a:rPr lang="en-US" altLang="en-US" sz="2400" i="1" dirty="0"/>
              <a:t>learning curves</a:t>
            </a:r>
            <a:r>
              <a:rPr lang="en-US" altLang="en-US" sz="2400" dirty="0"/>
              <a:t>: Accuracy as a function of the number of instances queried (# of tuples to be queried should be small)</a:t>
            </a:r>
          </a:p>
          <a:p>
            <a:r>
              <a:rPr lang="en-US" altLang="en-US" sz="2400" dirty="0"/>
              <a:t>A lot of algorithms have been developed for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842112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115" y="0"/>
            <a:ext cx="10972800" cy="93385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Transfer Learning: Conceptual Framework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136" y="1162454"/>
            <a:ext cx="10914435" cy="274430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Transfer learning:  Extract knowledge from one or more source tasks (e.g., recognizing cars) and apply the knowledge to a target task (e.g., recognizing trucks)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Traditional learning: Build a new classifier for each new task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Transfer learning: Build new classifier by applying existing knowledge learned from source tasks</a:t>
            </a:r>
          </a:p>
          <a:p>
            <a:pPr>
              <a:lnSpc>
                <a:spcPct val="110000"/>
              </a:lnSpc>
            </a:pPr>
            <a:r>
              <a:rPr lang="en-US" dirty="0"/>
              <a:t>Many algorithms are developed, applied to text classification, spam filtering, etc. </a:t>
            </a:r>
          </a:p>
          <a:p>
            <a:pPr>
              <a:lnSpc>
                <a:spcPct val="110000"/>
              </a:lnSpc>
            </a:pPr>
            <a:endParaRPr lang="en-US" altLang="en-US" dirty="0"/>
          </a:p>
        </p:txBody>
      </p:sp>
      <p:graphicFrame>
        <p:nvGraphicFramePr>
          <p:cNvPr id="66564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3000981"/>
              </p:ext>
            </p:extLst>
          </p:nvPr>
        </p:nvGraphicFramePr>
        <p:xfrm>
          <a:off x="1513601" y="3834986"/>
          <a:ext cx="4193431" cy="247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4" name="SmartDraw" r:id="rId4" imgW="4073652" imgH="2494788" progId="SmartDraw.2">
                  <p:embed/>
                </p:oleObj>
              </mc:Choice>
              <mc:Fallback>
                <p:oleObj name="SmartDraw" r:id="rId4" imgW="4073652" imgH="2494788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601" y="3834986"/>
                        <a:ext cx="4193431" cy="247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1563413" y="6300873"/>
            <a:ext cx="3962400" cy="36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Traditional Learning Framework</a:t>
            </a:r>
          </a:p>
        </p:txBody>
      </p:sp>
      <p:sp>
        <p:nvSpPr>
          <p:cNvPr id="66567" name="Text Box 10"/>
          <p:cNvSpPr txBox="1">
            <a:spLocks noChangeArrowheads="1"/>
          </p:cNvSpPr>
          <p:nvPr/>
        </p:nvSpPr>
        <p:spPr bwMode="auto">
          <a:xfrm>
            <a:off x="6721472" y="6300873"/>
            <a:ext cx="3657600" cy="3667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Transfer Learning Framework</a:t>
            </a:r>
          </a:p>
        </p:txBody>
      </p:sp>
      <p:graphicFrame>
        <p:nvGraphicFramePr>
          <p:cNvPr id="66568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105333292"/>
              </p:ext>
            </p:extLst>
          </p:nvPr>
        </p:nvGraphicFramePr>
        <p:xfrm>
          <a:off x="6346489" y="3906758"/>
          <a:ext cx="4210050" cy="239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5" name="SmartDraw" r:id="rId6" imgW="4073652" imgH="2316480" progId="SmartDraw.2">
                  <p:embed/>
                </p:oleObj>
              </mc:Choice>
              <mc:Fallback>
                <p:oleObj name="SmartDraw" r:id="rId6" imgW="4073652" imgH="23164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489" y="3906758"/>
                        <a:ext cx="4210050" cy="2394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4938"/>
      </p:ext>
    </p:extLst>
  </p:cSld>
  <p:clrMapOvr>
    <a:masterClrMapping/>
  </p:clrMapOvr>
  <p:transition spd="med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4"/>
            <a:ext cx="12192000" cy="943583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 Supervision: A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Programming Paradigm for Machine Learning</a:t>
            </a:r>
            <a:endParaRPr lang="en-US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879" y="1260742"/>
            <a:ext cx="10212421" cy="5486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/>
              <a:t>Overcome the training data bottleneck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Leverage higher-level and/or noisier input from experts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Exploring weak label distributions provided more cheaply and efficiently by 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Higher-level, less precise supervision (e.g., heuristic rules, expected label distributions)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Cheaper, lower-quality supervision (e.g. crowdsourcing) 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Existing resources (e.g. knowledge bases, pre-trained models)</a:t>
            </a:r>
          </a:p>
          <a:p>
            <a:r>
              <a:rPr lang="en-US" sz="2400" dirty="0"/>
              <a:t>These weak label distributions could take many forms</a:t>
            </a:r>
          </a:p>
          <a:p>
            <a:pPr lvl="1"/>
            <a:r>
              <a:rPr lang="en-US" sz="2400" dirty="0"/>
              <a:t>Weak Labels from crowd workers, output of heuristic rules, or the result of distant supervision (from KBs), or the output of other classifiers, etc.</a:t>
            </a:r>
          </a:p>
          <a:p>
            <a:pPr lvl="1"/>
            <a:r>
              <a:rPr lang="en-US" sz="2400" dirty="0"/>
              <a:t>Constraints and invariances (e.g., from physics, logic, or other experts)</a:t>
            </a:r>
          </a:p>
          <a:p>
            <a:pPr lvl="1"/>
            <a:r>
              <a:rPr lang="en-US" sz="2400" dirty="0"/>
              <a:t>Probability distributions (e.g., from weak or biased classifiers or user-provided label or feature expectations or measurements)</a:t>
            </a:r>
          </a:p>
        </p:txBody>
      </p:sp>
    </p:spTree>
    <p:extLst>
      <p:ext uri="{BB962C8B-B14F-4D97-AF65-F5344CB8AC3E}">
        <p14:creationId xmlns:p14="http://schemas.microsoft.com/office/powerpoint/2010/main" val="218410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79119" y="174303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26917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926"/>
            <a:ext cx="12191999" cy="771524"/>
          </a:xfrm>
        </p:spPr>
        <p:txBody>
          <a:bodyPr>
            <a:normAutofit/>
          </a:bodyPr>
          <a:lstStyle/>
          <a:p>
            <a:r>
              <a:rPr lang="en-US" sz="4000" dirty="0"/>
              <a:t>Relationships Among Different Kinds of Supervisions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7" y="1190625"/>
            <a:ext cx="10477500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274" y="5267932"/>
            <a:ext cx="2819401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Courtesy: A Ratner et al. @Stanford Blog, July 2017</a:t>
            </a:r>
          </a:p>
        </p:txBody>
      </p:sp>
    </p:spTree>
    <p:extLst>
      <p:ext uri="{BB962C8B-B14F-4D97-AF65-F5344CB8AC3E}">
        <p14:creationId xmlns:p14="http://schemas.microsoft.com/office/powerpoint/2010/main" val="1861273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2629306" y="559547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68552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3" y="1153885"/>
            <a:ext cx="10998654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linear classifier, …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Improve Classification Accuracy: Bagging, 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classification: Multiclass classification, semi-supervised classification, active learning, transfer learning, weak supervision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230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 marL="533400" indent="-533400"/>
            <a:r>
              <a:rPr lang="en-US" altLang="en-US" sz="2200" dirty="0"/>
              <a:t>P. K. Chan and S. J. </a:t>
            </a:r>
            <a:r>
              <a:rPr lang="en-US" altLang="en-US" sz="2200" dirty="0" err="1"/>
              <a:t>Stolfo</a:t>
            </a:r>
            <a:r>
              <a:rPr lang="en-US" altLang="en-US" sz="2200" dirty="0"/>
              <a:t>. </a:t>
            </a:r>
            <a:r>
              <a:rPr lang="en-US" altLang="en-US" sz="2200" b="1" dirty="0"/>
              <a:t>Learning arbiter and combiner trees from partitioned data for scaling machine learning</a:t>
            </a:r>
            <a:r>
              <a:rPr lang="en-US" altLang="en-US" sz="2200" dirty="0"/>
              <a:t>. KDD'95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</a:t>
            </a:r>
            <a:r>
              <a:rPr lang="en-US" altLang="en-US" sz="2200" dirty="0" err="1"/>
              <a:t>Verlag</a:t>
            </a:r>
            <a:r>
              <a:rPr lang="en-US" altLang="en-US" sz="2200" dirty="0"/>
              <a:t>, 2001.</a:t>
            </a:r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564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31570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1986.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1993.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AAAI'96.</a:t>
            </a:r>
          </a:p>
        </p:txBody>
      </p:sp>
    </p:spTree>
    <p:extLst>
      <p:ext uri="{BB962C8B-B14F-4D97-AF65-F5344CB8AC3E}">
        <p14:creationId xmlns:p14="http://schemas.microsoft.com/office/powerpoint/2010/main" val="3765842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</p:txBody>
      </p:sp>
    </p:spTree>
    <p:extLst>
      <p:ext uri="{BB962C8B-B14F-4D97-AF65-F5344CB8AC3E}">
        <p14:creationId xmlns:p14="http://schemas.microsoft.com/office/powerpoint/2010/main" val="111643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1"/>
            <a:ext cx="10972800" cy="5410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Total probability Theorem: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Bayes’ Theorem:</a:t>
            </a:r>
          </a:p>
          <a:p>
            <a:pPr lvl="1" eaLnBrk="1" hangingPunct="1"/>
            <a:r>
              <a:rPr lang="en-US" altLang="en-US" sz="2400" dirty="0"/>
              <a:t>Let </a:t>
            </a:r>
            <a:r>
              <a:rPr lang="en-US" altLang="en-US" sz="2400" b="1" dirty="0"/>
              <a:t>X</a:t>
            </a:r>
            <a:r>
              <a:rPr lang="en-US" altLang="en-US" sz="2400" dirty="0"/>
              <a:t> be a data sample (“</a:t>
            </a:r>
            <a:r>
              <a:rPr lang="en-US" altLang="en-US" sz="2400" i="1" dirty="0"/>
              <a:t>evidence</a:t>
            </a:r>
            <a:r>
              <a:rPr lang="en-US" altLang="en-US" sz="2400" dirty="0"/>
              <a:t>”): class label is unknown</a:t>
            </a:r>
          </a:p>
          <a:p>
            <a:pPr lvl="1" eaLnBrk="1" hangingPunct="1"/>
            <a:r>
              <a:rPr lang="en-US" altLang="en-US" sz="2400" dirty="0"/>
              <a:t>Let H be a </a:t>
            </a:r>
            <a:r>
              <a:rPr lang="en-US" altLang="en-US" sz="2400" i="1" dirty="0"/>
              <a:t>hypothesis</a:t>
            </a:r>
            <a:r>
              <a:rPr lang="en-US" altLang="en-US" sz="2400" dirty="0"/>
              <a:t> that X belongs to class C </a:t>
            </a:r>
          </a:p>
          <a:p>
            <a:pPr lvl="1" eaLnBrk="1" hangingPunct="1"/>
            <a:r>
              <a:rPr lang="en-US" altLang="en-US" sz="2400" dirty="0"/>
              <a:t>Classification is to determine P(H|</a:t>
            </a:r>
            <a:r>
              <a:rPr lang="en-US" altLang="en-US" sz="2400" b="1" dirty="0"/>
              <a:t>X</a:t>
            </a:r>
            <a:r>
              <a:rPr lang="en-US" altLang="en-US" sz="2400" dirty="0"/>
              <a:t>), (i.e., </a:t>
            </a:r>
            <a:r>
              <a:rPr lang="en-US" altLang="en-US" sz="2400" i="1" dirty="0"/>
              <a:t>posteriori probability): </a:t>
            </a:r>
            <a:r>
              <a:rPr lang="en-US" altLang="en-US" sz="2400" dirty="0"/>
              <a:t> the probability that the hypothesis holds given the observed data sample </a:t>
            </a:r>
            <a:r>
              <a:rPr lang="en-US" altLang="en-US" sz="2400" b="1" dirty="0"/>
              <a:t>X</a:t>
            </a:r>
          </a:p>
          <a:p>
            <a:pPr lvl="1" eaLnBrk="1" hangingPunct="1"/>
            <a:r>
              <a:rPr lang="en-US" altLang="en-US" sz="2400" dirty="0"/>
              <a:t>P(H) (</a:t>
            </a:r>
            <a:r>
              <a:rPr lang="en-US" altLang="en-US" sz="2400" i="1" dirty="0"/>
              <a:t>prior probability</a:t>
            </a:r>
            <a:r>
              <a:rPr lang="en-US" altLang="en-US" sz="2400" dirty="0"/>
              <a:t>): the initial probability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regardless of age, income, …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): probability that sample data is observed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|H) (likelihood): the probability of observing the sample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given that the hypothesis holds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</a:t>
            </a:r>
            <a:r>
              <a:rPr lang="en-US" altLang="en-US" sz="2400" dirty="0"/>
              <a:t>Given that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the prob. that X is 31..40, medium income</a:t>
            </a:r>
          </a:p>
        </p:txBody>
      </p:sp>
      <p:graphicFrame>
        <p:nvGraphicFramePr>
          <p:cNvPr id="34821" name="Object 1"/>
          <p:cNvGraphicFramePr>
            <a:graphicFrameLocks noChangeAspect="1"/>
          </p:cNvGraphicFramePr>
          <p:nvPr>
            <p:extLst/>
          </p:nvPr>
        </p:nvGraphicFramePr>
        <p:xfrm>
          <a:off x="5181600" y="1143001"/>
          <a:ext cx="2577794" cy="71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0" name="Equation" r:id="rId4" imgW="2476500" imgH="685800" progId="Equation.3">
                  <p:embed/>
                </p:oleObj>
              </mc:Choice>
              <mc:Fallback>
                <p:oleObj name="Equation" r:id="rId4" imgW="2476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143001"/>
                        <a:ext cx="2577794" cy="714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1"/>
          <p:cNvGraphicFramePr>
            <a:graphicFrameLocks noChangeAspect="1"/>
          </p:cNvGraphicFramePr>
          <p:nvPr>
            <p:extLst/>
          </p:nvPr>
        </p:nvGraphicFramePr>
        <p:xfrm>
          <a:off x="4162426" y="1857375"/>
          <a:ext cx="60801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1" name="Equation" r:id="rId6" imgW="4813300" imgH="558800" progId="Equation.3">
                  <p:embed/>
                </p:oleObj>
              </mc:Choice>
              <mc:Fallback>
                <p:oleObj name="Equation" r:id="rId6" imgW="48133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426" y="1857375"/>
                        <a:ext cx="60801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762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85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Classification Is to Derive the Maximum Posteriori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10972800" cy="5181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dirty="0"/>
              <a:t>Let D be a training set of tuples and their associated class labels, and each tuple is represented by an n-D attribute vector </a:t>
            </a:r>
            <a:r>
              <a:rPr lang="en-US" altLang="en-US" b="1" dirty="0"/>
              <a:t>X</a:t>
            </a:r>
            <a:r>
              <a:rPr lang="en-US" altLang="en-US" dirty="0"/>
              <a:t> = (x</a:t>
            </a:r>
            <a:r>
              <a:rPr lang="en-US" altLang="en-US" baseline="-25000" dirty="0"/>
              <a:t>1</a:t>
            </a:r>
            <a:r>
              <a:rPr lang="en-US" altLang="en-US" dirty="0"/>
              <a:t>, x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n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Suppose there are </a:t>
            </a:r>
            <a:r>
              <a:rPr lang="en-US" altLang="en-US" i="1" dirty="0"/>
              <a:t>m</a:t>
            </a:r>
            <a:r>
              <a:rPr lang="en-US" altLang="en-US" dirty="0"/>
              <a:t> classes C</a:t>
            </a:r>
            <a:r>
              <a:rPr lang="en-US" altLang="en-US" baseline="-25000" dirty="0"/>
              <a:t>1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, …, C</a:t>
            </a:r>
            <a:r>
              <a:rPr lang="en-US" altLang="en-US" baseline="-25000" dirty="0"/>
              <a:t>m</a:t>
            </a:r>
            <a:r>
              <a:rPr lang="en-US" altLang="en-US" dirty="0"/>
              <a:t>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Classification is to derive the maximum posteriori, i.e., the maximal P(</a:t>
            </a:r>
            <a:r>
              <a:rPr lang="en-US" altLang="en-US" dirty="0" err="1"/>
              <a:t>C</a:t>
            </a:r>
            <a:r>
              <a:rPr lang="en-US" altLang="en-US" baseline="-25000" dirty="0" err="1"/>
              <a:t>i</a:t>
            </a:r>
            <a:r>
              <a:rPr lang="en-US" altLang="en-US" dirty="0" err="1"/>
              <a:t>|</a:t>
            </a:r>
            <a:r>
              <a:rPr lang="en-US" altLang="en-US" b="1" dirty="0" err="1"/>
              <a:t>X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This can be derived from Bayes’ theorem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Since P(X) is constant for all classes, only                                        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needs to be maximized</a:t>
            </a:r>
          </a:p>
        </p:txBody>
      </p:sp>
      <p:graphicFrame>
        <p:nvGraphicFramePr>
          <p:cNvPr id="36869" name="Object 5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5572125" y="3810000"/>
          <a:ext cx="27432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4" name="Equation" r:id="rId4" imgW="2501900" imgH="647700" progId="Equation.3">
                  <p:embed/>
                </p:oleObj>
              </mc:Choice>
              <mc:Fallback>
                <p:oleObj name="Equation" r:id="rId4" imgW="25019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3810000"/>
                        <a:ext cx="27432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7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5422900" y="5322888"/>
          <a:ext cx="28702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5" name="Equation" r:id="rId6" imgW="2450880" imgH="380880" progId="Equation.3">
                  <p:embed/>
                </p:oleObj>
              </mc:Choice>
              <mc:Fallback>
                <p:oleObj name="Equation" r:id="rId6" imgW="24508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322888"/>
                        <a:ext cx="28702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149787"/>
      </p:ext>
    </p:extLst>
  </p:cSld>
  <p:clrMapOvr>
    <a:masterClrMapping/>
  </p:clrMapOvr>
  <p:transition spd="med"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" y="192493"/>
            <a:ext cx="12012872" cy="738909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Linear Discriminant Analysis (LDA)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sz="2400" dirty="0"/>
                  <a:t>Linear Discriminant Analysis </a:t>
                </a:r>
                <a:r>
                  <a:rPr lang="en-US" sz="2400" b="1" dirty="0"/>
                  <a:t>(</a:t>
                </a:r>
                <a:r>
                  <a:rPr lang="en-US" sz="2400" dirty="0"/>
                  <a:t>LDA) works when the attributes are all continuous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For the categorical attributes, discriminant correspondence analysis is the equivalent technique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Basic Ideas: Project all samples on a line such that different classes are well separated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Example: Suppose we have 2 classes and 2-dimensional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1</a:t>
                </a:r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2</a:t>
                </a:r>
              </a:p>
              <a:p>
                <a:pPr marL="461951" lvl="1" indent="-461951">
                  <a:spcBef>
                    <a:spcPts val="500"/>
                  </a:spcBef>
                  <a:buClr>
                    <a:srgbClr val="0000CC"/>
                  </a:buClr>
                </a:pPr>
                <a:r>
                  <a:rPr lang="en-US" sz="2400" dirty="0"/>
                  <a:t>Let the line direction be given by unit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There are two candidates of projections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Vertical: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0,1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Horizontal: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1,0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Which one looks better?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How to mathematically measure it?</a:t>
                </a:r>
              </a:p>
              <a:p>
                <a:pPr marL="200021" lvl="1" indent="0">
                  <a:buNone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  <a:blipFill rotWithShape="0">
                <a:blip r:embed="rId2"/>
                <a:stretch>
                  <a:fillRect l="-433" t="-905" r="-216" b="-5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88740" y="3449296"/>
            <a:ext cx="3832101" cy="2970959"/>
            <a:chOff x="830358" y="1909481"/>
            <a:chExt cx="4245907" cy="3496253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828801" y="1909482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550895" y="4330958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2164976" y="235323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487706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33700" y="215702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649071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724835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242983" y="343224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69442" y="34389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52582" y="378982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999565" y="1909481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665195" y="5222944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ultiply 16"/>
            <p:cNvSpPr/>
            <p:nvPr/>
          </p:nvSpPr>
          <p:spPr>
            <a:xfrm>
              <a:off x="849408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830358" y="219187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837080" y="2361847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838200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70698" y="3463624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70698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70698" y="375610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2164976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87707" y="5083004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680445" y="508029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005417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46344" y="51001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729318" y="5100675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52582" y="5098056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274262" y="5111131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931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b="1" dirty="0">
                <a:effectLst/>
              </a:rPr>
              <a:t>Linear Discriminant Analysis)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 is the distance of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the origin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be the means of class 1 and class 2 in the original space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The distance between the means of the projected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Good?  No. Horizontal one may have larger distance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  <a:blipFill rotWithShape="0">
                <a:blip r:embed="rId2"/>
                <a:stretch>
                  <a:fillRect l="-563" t="-793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4" name="Group 3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Multiply 6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Multiply 8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Multiply 9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Multiply 16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14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grpSp>
        <p:nvGrpSpPr>
          <p:cNvPr id="12292" name="Group 63"/>
          <p:cNvGrpSpPr>
            <a:grpSpLocks/>
          </p:cNvGrpSpPr>
          <p:nvPr/>
        </p:nvGrpSpPr>
        <p:grpSpPr bwMode="auto">
          <a:xfrm>
            <a:off x="176677" y="2633593"/>
            <a:ext cx="6719888" cy="3814763"/>
            <a:chOff x="540" y="1152"/>
            <a:chExt cx="4233" cy="2403"/>
          </a:xfrm>
        </p:grpSpPr>
        <p:sp>
          <p:nvSpPr>
            <p:cNvPr id="12295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12296" name="Rectangle 4"/>
            <p:cNvSpPr>
              <a:spLocks noChangeArrowheads="1"/>
            </p:cNvSpPr>
            <p:nvPr/>
          </p:nvSpPr>
          <p:spPr bwMode="auto">
            <a:xfrm>
              <a:off x="2241" y="1766"/>
              <a:ext cx="7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12297" name="Rectangle 5"/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3362" y="1804"/>
              <a:ext cx="421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8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9" name="Rectangle 25"/>
            <p:cNvSpPr>
              <a:spLocks noChangeArrowheads="1"/>
            </p:cNvSpPr>
            <p:nvPr/>
          </p:nvSpPr>
          <p:spPr bwMode="auto">
            <a:xfrm>
              <a:off x="540" y="3264"/>
              <a:ext cx="763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Not-buy</a:t>
              </a:r>
            </a:p>
          </p:txBody>
        </p:sp>
        <p:sp>
          <p:nvSpPr>
            <p:cNvPr id="12310" name="Rectangle 27"/>
            <p:cNvSpPr>
              <a:spLocks noChangeArrowheads="1"/>
            </p:cNvSpPr>
            <p:nvPr/>
          </p:nvSpPr>
          <p:spPr bwMode="auto">
            <a:xfrm>
              <a:off x="1993" y="3264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1" name="Rectangle 28"/>
            <p:cNvSpPr>
              <a:spLocks noChangeArrowheads="1"/>
            </p:cNvSpPr>
            <p:nvPr/>
          </p:nvSpPr>
          <p:spPr bwMode="auto">
            <a:xfrm>
              <a:off x="4333" y="3216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2" name="Rectangle 29"/>
            <p:cNvSpPr>
              <a:spLocks noChangeArrowheads="1"/>
            </p:cNvSpPr>
            <p:nvPr/>
          </p:nvSpPr>
          <p:spPr bwMode="auto">
            <a:xfrm>
              <a:off x="2403" y="2344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3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2314" name="Rectangle 62"/>
            <p:cNvSpPr>
              <a:spLocks noChangeArrowheads="1"/>
            </p:cNvSpPr>
            <p:nvPr/>
          </p:nvSpPr>
          <p:spPr bwMode="auto">
            <a:xfrm>
              <a:off x="2943" y="3248"/>
              <a:ext cx="763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Not-buy</a:t>
              </a:r>
            </a:p>
          </p:txBody>
        </p:sp>
        <p:sp>
          <p:nvSpPr>
            <p:cNvPr id="12315" name="Rectangle 9"/>
            <p:cNvSpPr>
              <a:spLocks noChangeArrowheads="1"/>
            </p:cNvSpPr>
            <p:nvPr/>
          </p:nvSpPr>
          <p:spPr bwMode="auto">
            <a:xfrm>
              <a:off x="4174" y="2784"/>
              <a:ext cx="38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12316" name="Rectangle 10"/>
            <p:cNvSpPr>
              <a:spLocks noChangeArrowheads="1"/>
            </p:cNvSpPr>
            <p:nvPr/>
          </p:nvSpPr>
          <p:spPr bwMode="auto">
            <a:xfrm>
              <a:off x="3068" y="2784"/>
              <a:ext cx="815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12317" name="Rectangle 8"/>
            <p:cNvSpPr>
              <a:spLocks noChangeArrowheads="1"/>
            </p:cNvSpPr>
            <p:nvPr/>
          </p:nvSpPr>
          <p:spPr bwMode="auto">
            <a:xfrm>
              <a:off x="1870" y="2832"/>
              <a:ext cx="37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2318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  <p:graphicFrame>
        <p:nvGraphicFramePr>
          <p:cNvPr id="12293" name="Object 10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47269"/>
              </p:ext>
            </p:extLst>
          </p:nvPr>
        </p:nvGraphicFramePr>
        <p:xfrm>
          <a:off x="7031591" y="1576250"/>
          <a:ext cx="4768057" cy="432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4" name="Worksheet" r:id="rId4" imgW="5772150" imgH="4457700" progId="Excel.Sheet.8">
                  <p:embed/>
                </p:oleObj>
              </mc:Choice>
              <mc:Fallback>
                <p:oleObj name="Worksheet" r:id="rId4" imgW="5772150" imgH="44577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591" y="1576250"/>
                        <a:ext cx="4768057" cy="432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8215" y="5965872"/>
            <a:ext cx="4235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</a:t>
            </a:r>
            <a:r>
              <a:rPr lang="en-US" altLang="en-US" sz="2000" dirty="0"/>
              <a:t>The data set is adapted from “Playing Tennis” example of </a:t>
            </a:r>
            <a:r>
              <a:rPr lang="en-US" altLang="en-US" sz="1800" dirty="0"/>
              <a:t>R. Quinlan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Who buys computer?</a:t>
            </a:r>
          </a:p>
        </p:txBody>
      </p:sp>
    </p:spTree>
    <p:extLst>
      <p:ext uri="{BB962C8B-B14F-4D97-AF65-F5344CB8AC3E}">
        <p14:creationId xmlns:p14="http://schemas.microsoft.com/office/powerpoint/2010/main" val="3221122988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Normalization needed</a:t>
                </a:r>
              </a:p>
              <a:p>
                <a:r>
                  <a:rPr lang="en-US" sz="2400" dirty="0"/>
                  <a:t>Scatter: Sample variance multiplied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r>
                  <a:rPr lang="en-US" sz="2400" dirty="0"/>
                  <a:t>Fisher’s LDA</a:t>
                </a:r>
              </a:p>
              <a:p>
                <a:pPr lvl="1"/>
                <a:r>
                  <a:rPr lang="en-US" sz="2400" dirty="0"/>
                  <a:t>Maximize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Closed-form optimal solution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18" name="Group 17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Multiply 24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Multiply 34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ultiply 36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Multiply 37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Multiply 41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Multiply 42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Multiply 43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Multiply 18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8041341" y="3200400"/>
            <a:ext cx="779930" cy="12069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439752" y="4926016"/>
            <a:ext cx="1140495" cy="7724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35341" y="3440075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Smaller Scatter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01333" y="5748926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</a:t>
            </a:r>
          </a:p>
          <a:p>
            <a:pPr algn="ctr"/>
            <a:r>
              <a:rPr lang="en-US" dirty="0"/>
              <a:t>Scatter</a:t>
            </a:r>
          </a:p>
        </p:txBody>
      </p:sp>
    </p:spTree>
    <p:extLst>
      <p:ext uri="{BB962C8B-B14F-4D97-AF65-F5344CB8AC3E}">
        <p14:creationId xmlns:p14="http://schemas.microsoft.com/office/powerpoint/2010/main" val="2628803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Advantages</a:t>
                </a:r>
              </a:p>
              <a:p>
                <a:pPr lvl="1"/>
                <a:r>
                  <a:rPr lang="en-US" sz="2400" dirty="0"/>
                  <a:t>Useful for dimension reduction</a:t>
                </a:r>
              </a:p>
              <a:p>
                <a:pPr lvl="1"/>
                <a:r>
                  <a:rPr lang="en-US" sz="2400" dirty="0"/>
                  <a:t>Easy to extend to multi-classes</a:t>
                </a:r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Fisher’s LDA will fail</a:t>
                </a:r>
              </a:p>
              <a:p>
                <a:pPr lvl="1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always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sz="2400" dirty="0"/>
                  <a:t>When classes have large overlap when projected to any 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8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From Entropy to Info Gain: A Brief Review of Entropy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38" y="5599891"/>
            <a:ext cx="4565374" cy="747744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285194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24240</TotalTime>
  <Words>6885</Words>
  <Application>Microsoft Office PowerPoint</Application>
  <PresentationFormat>寬螢幕</PresentationFormat>
  <Paragraphs>1077</Paragraphs>
  <Slides>81</Slides>
  <Notes>70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81</vt:i4>
      </vt:variant>
    </vt:vector>
  </HeadingPairs>
  <TitlesOfParts>
    <vt:vector size="99" baseType="lpstr">
      <vt:lpstr>Gulim</vt:lpstr>
      <vt:lpstr>Mangal</vt:lpstr>
      <vt:lpstr>SimSun</vt:lpstr>
      <vt:lpstr>SimSun</vt:lpstr>
      <vt:lpstr>新細明體</vt:lpstr>
      <vt:lpstr>Arial</vt:lpstr>
      <vt:lpstr>Berlin Sans FB Demi</vt:lpstr>
      <vt:lpstr>Calibri</vt:lpstr>
      <vt:lpstr>Cambria Math</vt:lpstr>
      <vt:lpstr>Symbol</vt:lpstr>
      <vt:lpstr>Tahoma</vt:lpstr>
      <vt:lpstr>Times New Roman</vt:lpstr>
      <vt:lpstr>Wingdings</vt:lpstr>
      <vt:lpstr>Wingdings 2</vt:lpstr>
      <vt:lpstr>Retrospect</vt:lpstr>
      <vt:lpstr>Worksheet</vt:lpstr>
      <vt:lpstr>Equation</vt:lpstr>
      <vt:lpstr>SmartDraw</vt:lpstr>
      <vt:lpstr>Data Mining: Concepts and Principles Ch. 8. Classification: Basic Concepts</vt:lpstr>
      <vt:lpstr>Chapter 8.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Classification—Model Construction, Validation and Testing</vt:lpstr>
      <vt:lpstr>Chapter 8. Classification: Basic Concepts</vt:lpstr>
      <vt:lpstr>Decision Tree Induction: An Example</vt:lpstr>
      <vt:lpstr>From Entropy to Info Gain: A Brief Review of Entropy</vt:lpstr>
      <vt:lpstr>PowerPoint 簡報</vt:lpstr>
      <vt:lpstr>Example: Attribute Selection with Information Gain</vt:lpstr>
      <vt:lpstr>Decision Tree Induction: Algorithm</vt:lpstr>
      <vt:lpstr>How to Handle Continuous-Valued Attributes?</vt:lpstr>
      <vt:lpstr>Gain Ratio: A Refined Measure for Attribute Selection</vt:lpstr>
      <vt:lpstr>Another Measure: Gini Index</vt:lpstr>
      <vt:lpstr>Computation of Gini Index </vt:lpstr>
      <vt:lpstr>Comparing Three Attribute Selection Measures</vt:lpstr>
      <vt:lpstr>Other Attribute Selection Measures</vt:lpstr>
      <vt:lpstr>Overfitting and Tree Pruning</vt:lpstr>
      <vt:lpstr>Classification in Large Databases</vt:lpstr>
      <vt:lpstr>RainForest: A Scalable Classification Framework </vt:lpstr>
      <vt:lpstr>Presentation of Classification Results</vt:lpstr>
      <vt:lpstr>Visualization of a Decision Tree (in SGI/MineSet 3.0)</vt:lpstr>
      <vt:lpstr>Interactive Visual Mining by Perception-Based Classification (PBC)</vt:lpstr>
      <vt:lpstr>Chapter 8. Classification: Basic Concepts</vt:lpstr>
      <vt:lpstr>What Is Bayesian Classification?</vt:lpstr>
      <vt:lpstr>Bayes’ Theorem: Basics</vt:lpstr>
      <vt:lpstr>Naïve Bayes Classifier: Making a Naïve Assumption</vt:lpstr>
      <vt:lpstr>Naïve Bayes Classifier: Categorical vs. Continuous Valued Features </vt:lpstr>
      <vt:lpstr>Naïve Bayes Classifier: Training Dataset</vt:lpstr>
      <vt:lpstr>Naïve Bayes Classifier: An Example</vt:lpstr>
      <vt:lpstr>Avoiding the Zero-Probability Problem</vt:lpstr>
      <vt:lpstr>Naïve Bayes Classifier: Strength vs. Weakness</vt:lpstr>
      <vt:lpstr>Chapter 8. Classification: Basic Concepts</vt:lpstr>
      <vt:lpstr>Linear Regression vs. Linear Classifier</vt:lpstr>
      <vt:lpstr>Linear Classifier: General Ideas</vt:lpstr>
      <vt:lpstr>Linear Classifier: An Example</vt:lpstr>
      <vt:lpstr>Key Question: Which Line Is Better?</vt:lpstr>
      <vt:lpstr>Logistic Regression: General Ideas</vt:lpstr>
      <vt:lpstr>Logistic Regression: An Example</vt:lpstr>
      <vt:lpstr>Logistic Regression: Maximum Likelihood</vt:lpstr>
      <vt:lpstr>Gradient Descent</vt:lpstr>
      <vt:lpstr>Generative vs. Discriminative Classifiers</vt:lpstr>
      <vt:lpstr>Further Comments on Discriminative Classifiers</vt:lpstr>
      <vt:lpstr>Chapter 8.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Example</vt:lpstr>
      <vt:lpstr>Classifier Evaluation: Holdout &amp; Cross-Validation</vt:lpstr>
      <vt:lpstr>Classifier Evaluation: Bootstrap</vt:lpstr>
      <vt:lpstr>Model Selection: ROC Curves</vt:lpstr>
      <vt:lpstr>Issues Affecting Model Selection</vt:lpstr>
      <vt:lpstr>Chapter 8. Classification: Basic Concepts</vt:lpstr>
      <vt:lpstr>Ensemble Methods: Increasing the Accuracy</vt:lpstr>
      <vt:lpstr>Bagging: Bootstrap Aggregation</vt:lpstr>
      <vt:lpstr>Random Forest: Basic Concepts</vt:lpstr>
      <vt:lpstr>Random Forest</vt:lpstr>
      <vt:lpstr>Boosting</vt:lpstr>
      <vt:lpstr>Adaboost (Freund and Schapire, 1997)</vt:lpstr>
      <vt:lpstr>Classification of Class-Imbalanced Data Sets</vt:lpstr>
      <vt:lpstr>Classifying Data Streams with Skewed Distribution</vt:lpstr>
      <vt:lpstr>Chapter 8. Classification: Basic Concepts</vt:lpstr>
      <vt:lpstr>Multiclass Classification</vt:lpstr>
      <vt:lpstr>Semi-Supervised Classification</vt:lpstr>
      <vt:lpstr>Active Learning</vt:lpstr>
      <vt:lpstr>Transfer Learning: Conceptual Framework</vt:lpstr>
      <vt:lpstr>Weak Supervision: A New Programming Paradigm for Machine Learning</vt:lpstr>
      <vt:lpstr>Relationships Among Different Kinds of Supervisions</vt:lpstr>
      <vt:lpstr>Chapter 8. Classification: Basic Concepts</vt:lpstr>
      <vt:lpstr>Summary</vt:lpstr>
      <vt:lpstr>References (1)</vt:lpstr>
      <vt:lpstr>References (2)</vt:lpstr>
      <vt:lpstr>References (3)</vt:lpstr>
      <vt:lpstr>Bayes’ Theorem: Basics</vt:lpstr>
      <vt:lpstr>Classification Is to Derive the Maximum Posteriori</vt:lpstr>
      <vt:lpstr>Linear Discriminant Analysis (LDA)</vt:lpstr>
      <vt:lpstr>Fisher’s LDA (Linear Discriminant Analysis)</vt:lpstr>
      <vt:lpstr>Fisher’s LDA (con’t)</vt:lpstr>
      <vt:lpstr>Fisher’s LDA: Summary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Windows 使用者</cp:lastModifiedBy>
  <cp:revision>1109</cp:revision>
  <cp:lastPrinted>2016-10-20T15:02:17Z</cp:lastPrinted>
  <dcterms:created xsi:type="dcterms:W3CDTF">2014-06-02T15:06:14Z</dcterms:created>
  <dcterms:modified xsi:type="dcterms:W3CDTF">2023-10-11T09:38:36Z</dcterms:modified>
</cp:coreProperties>
</file>